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61" r:id="rId2"/>
    <p:sldId id="257" r:id="rId3"/>
    <p:sldId id="260" r:id="rId4"/>
    <p:sldId id="1707" r:id="rId5"/>
    <p:sldId id="1700" r:id="rId6"/>
    <p:sldId id="259" r:id="rId7"/>
    <p:sldId id="274" r:id="rId8"/>
    <p:sldId id="368" r:id="rId9"/>
    <p:sldId id="1708" r:id="rId10"/>
    <p:sldId id="337" r:id="rId11"/>
    <p:sldId id="338" r:id="rId12"/>
    <p:sldId id="339" r:id="rId13"/>
    <p:sldId id="342" r:id="rId14"/>
    <p:sldId id="1709" r:id="rId15"/>
    <p:sldId id="1730" r:id="rId16"/>
    <p:sldId id="1711" r:id="rId17"/>
    <p:sldId id="405" r:id="rId18"/>
    <p:sldId id="443" r:id="rId19"/>
    <p:sldId id="406" r:id="rId20"/>
    <p:sldId id="1698" r:id="rId21"/>
    <p:sldId id="1728" r:id="rId22"/>
    <p:sldId id="428" r:id="rId23"/>
    <p:sldId id="1699" r:id="rId24"/>
    <p:sldId id="416" r:id="rId25"/>
    <p:sldId id="424" r:id="rId26"/>
    <p:sldId id="388" r:id="rId27"/>
    <p:sldId id="435" r:id="rId28"/>
    <p:sldId id="434" r:id="rId29"/>
    <p:sldId id="346" r:id="rId30"/>
    <p:sldId id="370" r:id="rId31"/>
    <p:sldId id="1701" r:id="rId32"/>
    <p:sldId id="1716" r:id="rId33"/>
    <p:sldId id="1714" r:id="rId34"/>
    <p:sldId id="1715" r:id="rId35"/>
    <p:sldId id="1703" r:id="rId36"/>
    <p:sldId id="1718" r:id="rId37"/>
    <p:sldId id="1704" r:id="rId38"/>
    <p:sldId id="1705" r:id="rId39"/>
    <p:sldId id="1719" r:id="rId40"/>
    <p:sldId id="1729" r:id="rId41"/>
    <p:sldId id="1720" r:id="rId42"/>
    <p:sldId id="1721" r:id="rId43"/>
    <p:sldId id="1722" r:id="rId44"/>
    <p:sldId id="1723" r:id="rId45"/>
    <p:sldId id="351" r:id="rId46"/>
    <p:sldId id="373" r:id="rId47"/>
    <p:sldId id="372" r:id="rId48"/>
    <p:sldId id="375" r:id="rId49"/>
    <p:sldId id="376" r:id="rId50"/>
    <p:sldId id="377" r:id="rId51"/>
    <p:sldId id="362" r:id="rId52"/>
    <p:sldId id="374" r:id="rId53"/>
    <p:sldId id="432" r:id="rId54"/>
    <p:sldId id="436" r:id="rId55"/>
    <p:sldId id="378" r:id="rId56"/>
    <p:sldId id="366" r:id="rId57"/>
    <p:sldId id="172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342"/>
    <p:restoredTop sz="94690"/>
  </p:normalViewPr>
  <p:slideViewPr>
    <p:cSldViewPr snapToObjects="1">
      <p:cViewPr varScale="1">
        <p:scale>
          <a:sx n="96" d="100"/>
          <a:sy n="96" d="100"/>
        </p:scale>
        <p:origin x="184" y="5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D85B7-D7A1-5343-8C66-7E7DE72056D8}"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C3698-5890-9E42-B78B-08E419DBBE36}" type="slidenum">
              <a:rPr lang="en-US" smtClean="0"/>
              <a:t>‹#›</a:t>
            </a:fld>
            <a:endParaRPr lang="en-US"/>
          </a:p>
        </p:txBody>
      </p:sp>
    </p:spTree>
    <p:extLst>
      <p:ext uri="{BB962C8B-B14F-4D97-AF65-F5344CB8AC3E}">
        <p14:creationId xmlns:p14="http://schemas.microsoft.com/office/powerpoint/2010/main" val="261156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0355" name="Rectangle 3"/>
          <p:cNvSpPr>
            <a:spLocks noGrp="1"/>
          </p:cNvSpPr>
          <p:nvPr>
            <p:ph type="body" idx="1"/>
          </p:nvPr>
        </p:nvSpPr>
        <p:spPr/>
        <p:txBody>
          <a:bodyPr/>
          <a:lstStyle/>
          <a:p>
            <a:r>
              <a:rPr lang="en-US" dirty="0">
                <a:latin typeface="Calibri" charset="0"/>
              </a:rPr>
              <a:t>Present how we have limits on GW levels to constrain the massive black hole population</a:t>
            </a:r>
          </a:p>
          <a:p>
            <a:endParaRPr lang="en-US" dirty="0">
              <a:latin typeface="Calibri" charset="0"/>
            </a:endParaRPr>
          </a:p>
        </p:txBody>
      </p:sp>
    </p:spTree>
    <p:extLst>
      <p:ext uri="{BB962C8B-B14F-4D97-AF65-F5344CB8AC3E}">
        <p14:creationId xmlns:p14="http://schemas.microsoft.com/office/powerpoint/2010/main" val="1722206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B57D6-F0F1-5B4F-B560-06B52108D2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C71C2F-DFE0-E841-B937-52137046C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FBC3AB-3943-7E47-8637-B49EF43B4B7E}"/>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89C86372-714E-B549-AF5D-1204F3E719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A26BB4-91AE-D14F-A911-4BA954E051FC}"/>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378273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0D23-72FE-5B44-990F-2F558E2473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BE0AD8-2AA1-C445-81FF-3E6566F157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36CA8-EC65-EC48-862D-ADAC88728DB3}"/>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C832B05C-4C53-F346-A690-D1D176C02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39616-C1B7-CC4F-8F3E-1888949087EA}"/>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1054518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6FE1DF-EE37-CA44-9A09-E9BE2F93B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6B4F00-C678-A549-9DD5-D744D1B6A48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F46AC-EEC9-0446-9F9D-5F0EA16B73C4}"/>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6C5B3794-E994-4540-BA5E-BAA856E7E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8F152-6C6F-D941-9897-458479B8EBB8}"/>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9687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2992-6FC3-3C43-83F6-E82C021FA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EDC8E9-D235-3F46-95D0-790EF164C4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9DE24-C20C-0445-9B52-B88425D46A04}"/>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F7BCC528-A256-9B45-B378-785D18905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19D4B-F311-1A47-851D-81B912205654}"/>
              </a:ext>
            </a:extLst>
          </p:cNvPr>
          <p:cNvSpPr>
            <a:spLocks noGrp="1"/>
          </p:cNvSpPr>
          <p:nvPr>
            <p:ph type="sldNum" sz="quarter" idx="12"/>
          </p:nvPr>
        </p:nvSpPr>
        <p:spPr/>
        <p:txBody>
          <a:bodyPr/>
          <a:lstStyle/>
          <a:p>
            <a:fld id="{929A392C-8544-624B-9A35-7175495B0DDC}" type="slidenum">
              <a:rPr lang="en-US" smtClean="0"/>
              <a:t>‹#›</a:t>
            </a:fld>
            <a:endParaRPr lang="en-US" dirty="0"/>
          </a:p>
        </p:txBody>
      </p:sp>
    </p:spTree>
    <p:extLst>
      <p:ext uri="{BB962C8B-B14F-4D97-AF65-F5344CB8AC3E}">
        <p14:creationId xmlns:p14="http://schemas.microsoft.com/office/powerpoint/2010/main" val="16805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4D079-C927-214F-AD25-184A955EF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DF0D15-1E33-CF44-B066-25E7C08FCA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C529DC9-13D3-904B-949F-A7875ECE0AC2}"/>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54704A63-4BB9-1548-8F5B-54E865800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7041A-55A0-0E43-A8EC-8B33D3242F8F}"/>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3129314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37CC-BB27-4747-933D-CA8797133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9F3D47-B413-8844-8F74-82771CD044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C3BEAA-BEBC-8748-8D4B-3719F5DAEF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A2E0DB-E3C1-5A45-B335-53FF5644CF7C}"/>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6" name="Footer Placeholder 5">
            <a:extLst>
              <a:ext uri="{FF2B5EF4-FFF2-40B4-BE49-F238E27FC236}">
                <a16:creationId xmlns:a16="http://schemas.microsoft.com/office/drawing/2014/main" id="{A4807E1D-4D3B-6B47-9B12-A9A9B4E14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A134F2-5CAF-694C-BE79-6E6939B32178}"/>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498309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F3E6-4A7D-EE48-A80F-533B2C7FE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911A03-5C0C-7743-9C5A-466C9664B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23E948F-67FF-F54B-AF36-99013CA9B1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2386FB-ACD9-D74F-845D-744A234CC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4AC9C58-8C27-6F46-BA4F-4D1CE88DA4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E02BB9-CA13-ED43-9E60-77FEE5114CD1}"/>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8" name="Footer Placeholder 7">
            <a:extLst>
              <a:ext uri="{FF2B5EF4-FFF2-40B4-BE49-F238E27FC236}">
                <a16:creationId xmlns:a16="http://schemas.microsoft.com/office/drawing/2014/main" id="{8B54E148-1E56-FC44-A5E3-3426666F2A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8698CB-1CD7-0844-8480-460AB3242A60}"/>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421007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0F06-AF0D-9F48-94E1-97D4394FCD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5E2DAB-C6C1-FD48-AADE-10DBC3C927D6}"/>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4" name="Footer Placeholder 3">
            <a:extLst>
              <a:ext uri="{FF2B5EF4-FFF2-40B4-BE49-F238E27FC236}">
                <a16:creationId xmlns:a16="http://schemas.microsoft.com/office/drawing/2014/main" id="{890EBB23-6AFA-E44A-A2CB-FAC3C9D5D8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CAA9EC-F57E-4C43-9891-8FA0EB98D37D}"/>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302768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CD90D-564F-9A43-9EF4-622C150BBB4D}"/>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3" name="Footer Placeholder 2">
            <a:extLst>
              <a:ext uri="{FF2B5EF4-FFF2-40B4-BE49-F238E27FC236}">
                <a16:creationId xmlns:a16="http://schemas.microsoft.com/office/drawing/2014/main" id="{A2CDB257-3F1D-7F45-A0E6-EC71673EB4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47BD4D-3985-0442-B7E4-494C0603985F}"/>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1043612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14BD-8297-094B-8FB3-9C2AFA9472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95EB2D-4714-DA48-9EF7-165B6BAA7A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03CDED-80D3-704D-AE84-1456604BA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515DBC-E9D6-D344-A3E2-861832B79D5E}"/>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6" name="Footer Placeholder 5">
            <a:extLst>
              <a:ext uri="{FF2B5EF4-FFF2-40B4-BE49-F238E27FC236}">
                <a16:creationId xmlns:a16="http://schemas.microsoft.com/office/drawing/2014/main" id="{9F051792-69B0-5645-A520-38D28815B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1090D-AECD-F64F-B483-05FBB746034E}"/>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294282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6898-2844-294A-A9A2-4D2C012AC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74B27A-F110-6E49-900D-27DEBB18F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69612D-CA3A-7A4C-8169-47E3FAEA4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D7BF1E-1BEA-FA49-B956-192E7BA8708E}"/>
              </a:ext>
            </a:extLst>
          </p:cNvPr>
          <p:cNvSpPr>
            <a:spLocks noGrp="1"/>
          </p:cNvSpPr>
          <p:nvPr>
            <p:ph type="dt" sz="half" idx="10"/>
          </p:nvPr>
        </p:nvSpPr>
        <p:spPr/>
        <p:txBody>
          <a:bodyPr/>
          <a:lstStyle/>
          <a:p>
            <a:fld id="{8E3892FC-2398-9A49-A2FD-0990B871A307}" type="datetimeFigureOut">
              <a:rPr lang="en-US" smtClean="0"/>
              <a:t>9/27/21</a:t>
            </a:fld>
            <a:endParaRPr lang="en-US"/>
          </a:p>
        </p:txBody>
      </p:sp>
      <p:sp>
        <p:nvSpPr>
          <p:cNvPr id="6" name="Footer Placeholder 5">
            <a:extLst>
              <a:ext uri="{FF2B5EF4-FFF2-40B4-BE49-F238E27FC236}">
                <a16:creationId xmlns:a16="http://schemas.microsoft.com/office/drawing/2014/main" id="{AC49B520-9DDA-374C-BA00-53C092EB9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329D4-CEBF-AA4D-B543-7CD33C3EAAD2}"/>
              </a:ext>
            </a:extLst>
          </p:cNvPr>
          <p:cNvSpPr>
            <a:spLocks noGrp="1"/>
          </p:cNvSpPr>
          <p:nvPr>
            <p:ph type="sldNum" sz="quarter" idx="12"/>
          </p:nvPr>
        </p:nvSpPr>
        <p:spPr/>
        <p:txBody>
          <a:bodyPr/>
          <a:lstStyle/>
          <a:p>
            <a:fld id="{929A392C-8544-624B-9A35-7175495B0DDC}" type="slidenum">
              <a:rPr lang="en-US" smtClean="0"/>
              <a:t>‹#›</a:t>
            </a:fld>
            <a:endParaRPr lang="en-US"/>
          </a:p>
        </p:txBody>
      </p:sp>
    </p:spTree>
    <p:extLst>
      <p:ext uri="{BB962C8B-B14F-4D97-AF65-F5344CB8AC3E}">
        <p14:creationId xmlns:p14="http://schemas.microsoft.com/office/powerpoint/2010/main" val="4094951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CAE69-3FB9-5547-AD23-FBE151E32D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2CF8B7-D4CD-E046-BC60-634EEDFC6C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7B064-F56D-FD44-8D83-CC11B7294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892FC-2398-9A49-A2FD-0990B871A307}" type="datetimeFigureOut">
              <a:rPr lang="en-US" smtClean="0"/>
              <a:t>9/27/21</a:t>
            </a:fld>
            <a:endParaRPr lang="en-US"/>
          </a:p>
        </p:txBody>
      </p:sp>
      <p:sp>
        <p:nvSpPr>
          <p:cNvPr id="5" name="Footer Placeholder 4">
            <a:extLst>
              <a:ext uri="{FF2B5EF4-FFF2-40B4-BE49-F238E27FC236}">
                <a16:creationId xmlns:a16="http://schemas.microsoft.com/office/drawing/2014/main" id="{C3D2B11E-BF7B-4D4F-884B-49DFAED4EC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2D9CC-70A4-9941-A442-A682950C4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A392C-8544-624B-9A35-7175495B0DDC}" type="slidenum">
              <a:rPr lang="en-US" smtClean="0"/>
              <a:t>‹#›</a:t>
            </a:fld>
            <a:endParaRPr lang="en-US"/>
          </a:p>
        </p:txBody>
      </p:sp>
      <p:pic>
        <p:nvPicPr>
          <p:cNvPr id="8" name="Picture 7">
            <a:extLst>
              <a:ext uri="{FF2B5EF4-FFF2-40B4-BE49-F238E27FC236}">
                <a16:creationId xmlns:a16="http://schemas.microsoft.com/office/drawing/2014/main" id="{4C21CA7F-A345-4041-B4D5-A0B8DEA544E7}"/>
              </a:ext>
            </a:extLst>
          </p:cNvPr>
          <p:cNvPicPr>
            <a:picLocks noChangeAspect="1"/>
          </p:cNvPicPr>
          <p:nvPr userDrawn="1"/>
        </p:nvPicPr>
        <p:blipFill>
          <a:blip r:embed="rId13"/>
          <a:stretch>
            <a:fillRect/>
          </a:stretch>
        </p:blipFill>
        <p:spPr>
          <a:xfrm>
            <a:off x="9559066" y="6089288"/>
            <a:ext cx="2477845" cy="652283"/>
          </a:xfrm>
          <a:prstGeom prst="rect">
            <a:avLst/>
          </a:prstGeom>
        </p:spPr>
      </p:pic>
      <p:pic>
        <p:nvPicPr>
          <p:cNvPr id="9" name="Picture 8" descr="Swinburne Logo RGB.png">
            <a:extLst>
              <a:ext uri="{FF2B5EF4-FFF2-40B4-BE49-F238E27FC236}">
                <a16:creationId xmlns:a16="http://schemas.microsoft.com/office/drawing/2014/main" id="{F7FB1D83-AF47-9140-B4A5-C3A4C2E36853}"/>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295210" y="0"/>
            <a:ext cx="545168" cy="1090336"/>
          </a:xfrm>
          <a:prstGeom prst="rect">
            <a:avLst/>
          </a:prstGeom>
        </p:spPr>
      </p:pic>
    </p:spTree>
    <p:extLst>
      <p:ext uri="{BB962C8B-B14F-4D97-AF65-F5344CB8AC3E}">
        <p14:creationId xmlns:p14="http://schemas.microsoft.com/office/powerpoint/2010/main" val="102208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wmf"/></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1072B5-1AD2-1841-9286-05E53435483E}"/>
              </a:ext>
            </a:extLst>
          </p:cNvPr>
          <p:cNvPicPr>
            <a:picLocks noChangeAspect="1"/>
          </p:cNvPicPr>
          <p:nvPr/>
        </p:nvPicPr>
        <p:blipFill rotWithShape="1">
          <a:blip r:embed="rId3"/>
          <a:srcRect r="-11" b="14057"/>
          <a:stretch/>
        </p:blipFill>
        <p:spPr>
          <a:xfrm>
            <a:off x="-99152" y="-121185"/>
            <a:ext cx="12304606" cy="5949108"/>
          </a:xfrm>
          <a:prstGeom prst="rect">
            <a:avLst/>
          </a:prstGeom>
        </p:spPr>
      </p:pic>
      <p:sp>
        <p:nvSpPr>
          <p:cNvPr id="18448" name="Rectangle 16"/>
          <p:cNvSpPr>
            <a:spLocks noGrp="1"/>
          </p:cNvSpPr>
          <p:nvPr>
            <p:ph type="ctrTitle"/>
          </p:nvPr>
        </p:nvSpPr>
        <p:spPr>
          <a:xfrm>
            <a:off x="3730625" y="-152400"/>
            <a:ext cx="8461375" cy="1096962"/>
          </a:xfrm>
        </p:spPr>
        <p:txBody>
          <a:bodyPr>
            <a:normAutofit/>
          </a:bodyPr>
          <a:lstStyle/>
          <a:p>
            <a:r>
              <a:rPr lang="en-US" sz="4000" dirty="0"/>
              <a:t>The art and science of timing pulsars</a:t>
            </a:r>
          </a:p>
        </p:txBody>
      </p:sp>
      <p:pic>
        <p:nvPicPr>
          <p:cNvPr id="1845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551" y="6075364"/>
            <a:ext cx="1573213" cy="782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IPTA_logo_NO_PULS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972" y="5985284"/>
            <a:ext cx="900100" cy="900100"/>
          </a:xfrm>
          <a:prstGeom prst="rect">
            <a:avLst/>
          </a:prstGeom>
        </p:spPr>
      </p:pic>
      <p:sp>
        <p:nvSpPr>
          <p:cNvPr id="3" name="TextBox 2">
            <a:extLst>
              <a:ext uri="{FF2B5EF4-FFF2-40B4-BE49-F238E27FC236}">
                <a16:creationId xmlns:a16="http://schemas.microsoft.com/office/drawing/2014/main" id="{C1C14007-F3A4-1F4A-93A1-F4C4F3F6E0ED}"/>
              </a:ext>
            </a:extLst>
          </p:cNvPr>
          <p:cNvSpPr txBox="1"/>
          <p:nvPr/>
        </p:nvSpPr>
        <p:spPr>
          <a:xfrm>
            <a:off x="519183" y="5764241"/>
            <a:ext cx="3480825" cy="369332"/>
          </a:xfrm>
          <a:prstGeom prst="rect">
            <a:avLst/>
          </a:prstGeom>
          <a:noFill/>
        </p:spPr>
        <p:txBody>
          <a:bodyPr wrap="none" rtlCol="0">
            <a:spAutoFit/>
          </a:bodyPr>
          <a:lstStyle/>
          <a:p>
            <a:r>
              <a:rPr lang="en-US" dirty="0"/>
              <a:t>Ryan Shannon (Swinburne/</a:t>
            </a:r>
            <a:r>
              <a:rPr lang="en-US" dirty="0" err="1"/>
              <a:t>OzGrav</a:t>
            </a:r>
            <a:r>
              <a:rPr lang="en-US" dirty="0"/>
              <a:t>)</a:t>
            </a:r>
          </a:p>
        </p:txBody>
      </p:sp>
    </p:spTree>
    <p:extLst>
      <p:ext uri="{BB962C8B-B14F-4D97-AF65-F5344CB8AC3E}">
        <p14:creationId xmlns:p14="http://schemas.microsoft.com/office/powerpoint/2010/main" val="123605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Deterministic contributions</a:t>
            </a:r>
          </a:p>
        </p:txBody>
      </p:sp>
      <p:sp>
        <p:nvSpPr>
          <p:cNvPr id="4" name="Footer Placeholder 3"/>
          <p:cNvSpPr>
            <a:spLocks noGrp="1"/>
          </p:cNvSpPr>
          <p:nvPr>
            <p:ph type="ftr" sz="quarter" idx="10"/>
          </p:nvPr>
        </p:nvSpPr>
        <p:spPr/>
        <p:txBody>
          <a:bodyPr/>
          <a:lstStyle/>
          <a:p>
            <a:r>
              <a:rPr lang="en-US"/>
              <a:t>The highest precision timing |  Ryan Shannon</a:t>
            </a:r>
          </a:p>
        </p:txBody>
      </p:sp>
      <p:sp>
        <p:nvSpPr>
          <p:cNvPr id="5" name="Slide Number Placeholder 4"/>
          <p:cNvSpPr>
            <a:spLocks noGrp="1"/>
          </p:cNvSpPr>
          <p:nvPr>
            <p:ph type="sldNum" sz="quarter" idx="11"/>
          </p:nvPr>
        </p:nvSpPr>
        <p:spPr/>
        <p:txBody>
          <a:bodyPr/>
          <a:lstStyle/>
          <a:p>
            <a:fld id="{0948A89B-F6D4-4D44-BE0D-4BF72C1A9D93}" type="slidenum">
              <a:rPr lang="en-US" smtClean="0"/>
              <a:pPr/>
              <a:t>10</a:t>
            </a:fld>
            <a:r>
              <a:rPr lang="en-US"/>
              <a:t>  |</a:t>
            </a:r>
          </a:p>
        </p:txBody>
      </p:sp>
      <p:sp>
        <p:nvSpPr>
          <p:cNvPr id="23" name="TextBox 22"/>
          <p:cNvSpPr txBox="1"/>
          <p:nvPr/>
        </p:nvSpPr>
        <p:spPr>
          <a:xfrm>
            <a:off x="8688288" y="3933056"/>
            <a:ext cx="2088232" cy="1754326"/>
          </a:xfrm>
          <a:prstGeom prst="rect">
            <a:avLst/>
          </a:prstGeom>
          <a:noFill/>
        </p:spPr>
        <p:txBody>
          <a:bodyPr wrap="square" rtlCol="0">
            <a:spAutoFit/>
          </a:bodyPr>
          <a:lstStyle/>
          <a:p>
            <a:r>
              <a:rPr lang="en-US" dirty="0"/>
              <a:t>No spin-down</a:t>
            </a:r>
          </a:p>
          <a:p>
            <a:endParaRPr lang="en-US" dirty="0"/>
          </a:p>
          <a:p>
            <a:r>
              <a:rPr lang="en-US" dirty="0"/>
              <a:t>Consequence: lowest frequency gravitational waves get absorbed into fit</a:t>
            </a:r>
          </a:p>
        </p:txBody>
      </p:sp>
      <p:pic>
        <p:nvPicPr>
          <p:cNvPr id="6" name="Picture 5" descr="resid_1909_nof1.eps"/>
          <p:cNvPicPr>
            <a:picLocks noChangeAspect="1"/>
          </p:cNvPicPr>
          <p:nvPr/>
        </p:nvPicPr>
        <p:blipFill rotWithShape="1">
          <a:blip r:embed="rId2">
            <a:extLst>
              <a:ext uri="{28A0092B-C50C-407E-A947-70E740481C1C}">
                <a14:useLocalDpi xmlns:a14="http://schemas.microsoft.com/office/drawing/2010/main" val="0"/>
              </a:ext>
            </a:extLst>
          </a:blip>
          <a:srcRect l="12474" t="39654" r="17805" b="45382"/>
          <a:stretch/>
        </p:blipFill>
        <p:spPr>
          <a:xfrm>
            <a:off x="883832" y="3691572"/>
            <a:ext cx="8128493" cy="2257709"/>
          </a:xfrm>
          <a:prstGeom prst="rect">
            <a:avLst/>
          </a:prstGeom>
        </p:spPr>
      </p:pic>
      <p:pic>
        <p:nvPicPr>
          <p:cNvPr id="7" name="Picture 6" descr="resid_1909.eps"/>
          <p:cNvPicPr>
            <a:picLocks noChangeAspect="1"/>
          </p:cNvPicPr>
          <p:nvPr/>
        </p:nvPicPr>
        <p:blipFill rotWithShape="1">
          <a:blip r:embed="rId3">
            <a:extLst>
              <a:ext uri="{28A0092B-C50C-407E-A947-70E740481C1C}">
                <a14:useLocalDpi xmlns:a14="http://schemas.microsoft.com/office/drawing/2010/main" val="0"/>
              </a:ext>
            </a:extLst>
          </a:blip>
          <a:srcRect l="12714" t="40028" r="18774" b="47067"/>
          <a:stretch/>
        </p:blipFill>
        <p:spPr>
          <a:xfrm>
            <a:off x="916772" y="1772816"/>
            <a:ext cx="7987541" cy="1947056"/>
          </a:xfrm>
          <a:prstGeom prst="rect">
            <a:avLst/>
          </a:prstGeom>
        </p:spPr>
      </p:pic>
      <p:sp>
        <p:nvSpPr>
          <p:cNvPr id="25" name="TextBox 24"/>
          <p:cNvSpPr txBox="1"/>
          <p:nvPr/>
        </p:nvSpPr>
        <p:spPr>
          <a:xfrm>
            <a:off x="8904313" y="2348880"/>
            <a:ext cx="1476164" cy="923330"/>
          </a:xfrm>
          <a:prstGeom prst="rect">
            <a:avLst/>
          </a:prstGeom>
          <a:noFill/>
        </p:spPr>
        <p:txBody>
          <a:bodyPr wrap="square" rtlCol="0">
            <a:spAutoFit/>
          </a:bodyPr>
          <a:lstStyle/>
          <a:p>
            <a:r>
              <a:rPr lang="en-US" dirty="0"/>
              <a:t>Best model for PSR J1909-3744</a:t>
            </a:r>
          </a:p>
        </p:txBody>
      </p:sp>
      <p:sp>
        <p:nvSpPr>
          <p:cNvPr id="10" name="Text Box 16">
            <a:extLst>
              <a:ext uri="{FF2B5EF4-FFF2-40B4-BE49-F238E27FC236}">
                <a16:creationId xmlns:a16="http://schemas.microsoft.com/office/drawing/2014/main" id="{44692361-2B21-FC44-8CCD-0340C8FD1FAD}"/>
              </a:ext>
            </a:extLst>
          </p:cNvPr>
          <p:cNvSpPr txBox="1">
            <a:spLocks noChangeArrowheads="1"/>
          </p:cNvSpPr>
          <p:nvPr/>
        </p:nvSpPr>
        <p:spPr bwMode="auto">
          <a:xfrm>
            <a:off x="1847527" y="1233055"/>
            <a:ext cx="755970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600" b="1" kern="0" dirty="0">
                <a:cs typeface="Arial" charset="0"/>
              </a:rPr>
              <a:t>Timing residuals:</a:t>
            </a:r>
            <a:r>
              <a:rPr lang="en-US" sz="1600" kern="0" dirty="0">
                <a:cs typeface="Arial" charset="0"/>
              </a:rPr>
              <a:t>   Difference between maximum-likelihood model and residuals</a:t>
            </a:r>
          </a:p>
          <a:p>
            <a:pPr>
              <a:defRPr/>
            </a:pPr>
            <a:r>
              <a:rPr lang="en-US" sz="1600" kern="0" dirty="0">
                <a:cs typeface="Arial" charset="0"/>
              </a:rPr>
              <a:t>Need to refer arrival times to non-inertial frame:  </a:t>
            </a:r>
            <a:r>
              <a:rPr lang="en-US" sz="1600" b="1" i="1" kern="0" dirty="0">
                <a:cs typeface="Arial" charset="0"/>
              </a:rPr>
              <a:t>Solar System </a:t>
            </a:r>
            <a:r>
              <a:rPr lang="en-US" sz="1600" b="1" i="1" kern="0" dirty="0" err="1">
                <a:cs typeface="Arial" charset="0"/>
              </a:rPr>
              <a:t>Barycentre</a:t>
            </a:r>
            <a:r>
              <a:rPr lang="en-US" sz="1600" b="1" i="1" kern="0" dirty="0">
                <a:cs typeface="Arial" charset="0"/>
              </a:rPr>
              <a:t>.</a:t>
            </a:r>
          </a:p>
        </p:txBody>
      </p:sp>
    </p:spTree>
    <p:extLst>
      <p:ext uri="{BB962C8B-B14F-4D97-AF65-F5344CB8AC3E}">
        <p14:creationId xmlns:p14="http://schemas.microsoft.com/office/powerpoint/2010/main" val="146301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Deterministic contributions</a:t>
            </a:r>
          </a:p>
        </p:txBody>
      </p:sp>
      <p:sp>
        <p:nvSpPr>
          <p:cNvPr id="4" name="Footer Placeholder 3"/>
          <p:cNvSpPr>
            <a:spLocks noGrp="1"/>
          </p:cNvSpPr>
          <p:nvPr>
            <p:ph type="ftr" sz="quarter" idx="10"/>
          </p:nvPr>
        </p:nvSpPr>
        <p:spPr/>
        <p:txBody>
          <a:bodyPr/>
          <a:lstStyle/>
          <a:p>
            <a:r>
              <a:rPr lang="en-US"/>
              <a:t>The highest precision timing |  Ryan Shannon</a:t>
            </a:r>
          </a:p>
        </p:txBody>
      </p:sp>
      <p:sp>
        <p:nvSpPr>
          <p:cNvPr id="5" name="Slide Number Placeholder 4"/>
          <p:cNvSpPr>
            <a:spLocks noGrp="1"/>
          </p:cNvSpPr>
          <p:nvPr>
            <p:ph type="sldNum" sz="quarter" idx="11"/>
          </p:nvPr>
        </p:nvSpPr>
        <p:spPr/>
        <p:txBody>
          <a:bodyPr/>
          <a:lstStyle/>
          <a:p>
            <a:fld id="{0948A89B-F6D4-4D44-BE0D-4BF72C1A9D93}" type="slidenum">
              <a:rPr lang="en-US" smtClean="0"/>
              <a:pPr/>
              <a:t>11</a:t>
            </a:fld>
            <a:r>
              <a:rPr lang="en-US"/>
              <a:t>  |</a:t>
            </a:r>
          </a:p>
        </p:txBody>
      </p:sp>
      <p:sp>
        <p:nvSpPr>
          <p:cNvPr id="22" name="Text Box 16"/>
          <p:cNvSpPr txBox="1">
            <a:spLocks noChangeArrowheads="1"/>
          </p:cNvSpPr>
          <p:nvPr/>
        </p:nvSpPr>
        <p:spPr bwMode="auto">
          <a:xfrm>
            <a:off x="1847527" y="1356347"/>
            <a:ext cx="755970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600" b="1" kern="0" dirty="0">
                <a:cs typeface="Arial" charset="0"/>
              </a:rPr>
              <a:t>Timing residuals:</a:t>
            </a:r>
            <a:r>
              <a:rPr lang="en-US" sz="1600" kern="0" dirty="0">
                <a:cs typeface="Arial" charset="0"/>
              </a:rPr>
              <a:t>   Difference between maximum-likelihood model and residuals</a:t>
            </a:r>
          </a:p>
          <a:p>
            <a:pPr>
              <a:defRPr/>
            </a:pPr>
            <a:r>
              <a:rPr lang="en-US" sz="1600" kern="0" dirty="0">
                <a:cs typeface="Arial" charset="0"/>
              </a:rPr>
              <a:t>Need to refer arrival times to non-inertial frame:  </a:t>
            </a:r>
            <a:r>
              <a:rPr lang="en-US" sz="1600" b="1" i="1" kern="0" dirty="0">
                <a:cs typeface="Arial" charset="0"/>
              </a:rPr>
              <a:t>Solar System </a:t>
            </a:r>
            <a:r>
              <a:rPr lang="en-US" sz="1600" b="1" i="1" kern="0" dirty="0" err="1">
                <a:cs typeface="Arial" charset="0"/>
              </a:rPr>
              <a:t>Barycentre</a:t>
            </a:r>
            <a:r>
              <a:rPr lang="en-US" sz="1600" b="1" i="1" kern="0" dirty="0">
                <a:cs typeface="Arial" charset="0"/>
              </a:rPr>
              <a:t>.</a:t>
            </a:r>
          </a:p>
        </p:txBody>
      </p:sp>
      <p:sp>
        <p:nvSpPr>
          <p:cNvPr id="23" name="TextBox 22"/>
          <p:cNvSpPr txBox="1"/>
          <p:nvPr/>
        </p:nvSpPr>
        <p:spPr>
          <a:xfrm>
            <a:off x="8651778" y="4164361"/>
            <a:ext cx="2016223" cy="1200329"/>
          </a:xfrm>
          <a:prstGeom prst="rect">
            <a:avLst/>
          </a:prstGeom>
          <a:noFill/>
        </p:spPr>
        <p:txBody>
          <a:bodyPr wrap="square" rtlCol="0">
            <a:spAutoFit/>
          </a:bodyPr>
          <a:lstStyle/>
          <a:p>
            <a:r>
              <a:rPr lang="en-US" dirty="0"/>
              <a:t>Position incorrect by 1 </a:t>
            </a:r>
            <a:r>
              <a:rPr lang="en-US" dirty="0" err="1"/>
              <a:t>arcsecond</a:t>
            </a:r>
            <a:r>
              <a:rPr lang="en-US" dirty="0"/>
              <a:t> (1/3600 of a degree)</a:t>
            </a:r>
          </a:p>
        </p:txBody>
      </p:sp>
      <p:pic>
        <p:nvPicPr>
          <p:cNvPr id="7" name="Picture 6" descr="resid_1909.eps"/>
          <p:cNvPicPr>
            <a:picLocks noChangeAspect="1"/>
          </p:cNvPicPr>
          <p:nvPr/>
        </p:nvPicPr>
        <p:blipFill rotWithShape="1">
          <a:blip r:embed="rId2">
            <a:extLst>
              <a:ext uri="{28A0092B-C50C-407E-A947-70E740481C1C}">
                <a14:useLocalDpi xmlns:a14="http://schemas.microsoft.com/office/drawing/2010/main" val="0"/>
              </a:ext>
            </a:extLst>
          </a:blip>
          <a:srcRect l="12714" t="40028" r="18774" b="47067"/>
          <a:stretch/>
        </p:blipFill>
        <p:spPr>
          <a:xfrm>
            <a:off x="911425" y="1896108"/>
            <a:ext cx="7987541" cy="1947056"/>
          </a:xfrm>
          <a:prstGeom prst="rect">
            <a:avLst/>
          </a:prstGeom>
        </p:spPr>
      </p:pic>
      <p:sp>
        <p:nvSpPr>
          <p:cNvPr id="25" name="TextBox 24"/>
          <p:cNvSpPr txBox="1"/>
          <p:nvPr/>
        </p:nvSpPr>
        <p:spPr>
          <a:xfrm>
            <a:off x="8904313" y="2472172"/>
            <a:ext cx="1238481" cy="369332"/>
          </a:xfrm>
          <a:prstGeom prst="rect">
            <a:avLst/>
          </a:prstGeom>
          <a:noFill/>
        </p:spPr>
        <p:txBody>
          <a:bodyPr wrap="none" rtlCol="0">
            <a:spAutoFit/>
          </a:bodyPr>
          <a:lstStyle/>
          <a:p>
            <a:r>
              <a:rPr lang="en-US" dirty="0"/>
              <a:t>Best model</a:t>
            </a:r>
          </a:p>
        </p:txBody>
      </p:sp>
      <p:pic>
        <p:nvPicPr>
          <p:cNvPr id="3" name="Picture 2" descr="resid_1909_baddec.eps"/>
          <p:cNvPicPr>
            <a:picLocks noChangeAspect="1"/>
          </p:cNvPicPr>
          <p:nvPr/>
        </p:nvPicPr>
        <p:blipFill rotWithShape="1">
          <a:blip r:embed="rId3">
            <a:extLst>
              <a:ext uri="{28A0092B-C50C-407E-A947-70E740481C1C}">
                <a14:useLocalDpi xmlns:a14="http://schemas.microsoft.com/office/drawing/2010/main" val="0"/>
              </a:ext>
            </a:extLst>
          </a:blip>
          <a:srcRect l="15618" t="37410" r="17806" b="43698"/>
          <a:stretch/>
        </p:blipFill>
        <p:spPr>
          <a:xfrm>
            <a:off x="1250494" y="3474250"/>
            <a:ext cx="7761830" cy="2850350"/>
          </a:xfrm>
          <a:prstGeom prst="rect">
            <a:avLst/>
          </a:prstGeom>
        </p:spPr>
      </p:pic>
    </p:spTree>
    <p:extLst>
      <p:ext uri="{BB962C8B-B14F-4D97-AF65-F5344CB8AC3E}">
        <p14:creationId xmlns:p14="http://schemas.microsoft.com/office/powerpoint/2010/main" val="51698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Deterministic contributions</a:t>
            </a:r>
          </a:p>
        </p:txBody>
      </p:sp>
      <p:sp>
        <p:nvSpPr>
          <p:cNvPr id="5" name="Slide Number Placeholder 4"/>
          <p:cNvSpPr>
            <a:spLocks noGrp="1"/>
          </p:cNvSpPr>
          <p:nvPr>
            <p:ph type="sldNum" sz="quarter" idx="11"/>
          </p:nvPr>
        </p:nvSpPr>
        <p:spPr/>
        <p:txBody>
          <a:bodyPr/>
          <a:lstStyle/>
          <a:p>
            <a:fld id="{0948A89B-F6D4-4D44-BE0D-4BF72C1A9D93}" type="slidenum">
              <a:rPr lang="en-US" smtClean="0"/>
              <a:pPr/>
              <a:t>12</a:t>
            </a:fld>
            <a:r>
              <a:rPr lang="en-US"/>
              <a:t>  |</a:t>
            </a:r>
          </a:p>
        </p:txBody>
      </p:sp>
      <p:sp>
        <p:nvSpPr>
          <p:cNvPr id="23" name="TextBox 22"/>
          <p:cNvSpPr txBox="1"/>
          <p:nvPr/>
        </p:nvSpPr>
        <p:spPr>
          <a:xfrm>
            <a:off x="8651778" y="4359726"/>
            <a:ext cx="2016223" cy="1200329"/>
          </a:xfrm>
          <a:prstGeom prst="rect">
            <a:avLst/>
          </a:prstGeom>
          <a:noFill/>
        </p:spPr>
        <p:txBody>
          <a:bodyPr wrap="square" rtlCol="0">
            <a:spAutoFit/>
          </a:bodyPr>
          <a:lstStyle/>
          <a:p>
            <a:r>
              <a:rPr lang="en-US" dirty="0"/>
              <a:t>Timing parallax (curvature of radio waves as it passes solar system)</a:t>
            </a:r>
          </a:p>
        </p:txBody>
      </p:sp>
      <p:pic>
        <p:nvPicPr>
          <p:cNvPr id="7" name="Picture 6" descr="resid_1909.eps"/>
          <p:cNvPicPr>
            <a:picLocks noChangeAspect="1"/>
          </p:cNvPicPr>
          <p:nvPr/>
        </p:nvPicPr>
        <p:blipFill rotWithShape="1">
          <a:blip r:embed="rId2">
            <a:extLst>
              <a:ext uri="{28A0092B-C50C-407E-A947-70E740481C1C}">
                <a14:useLocalDpi xmlns:a14="http://schemas.microsoft.com/office/drawing/2010/main" val="0"/>
              </a:ext>
            </a:extLst>
          </a:blip>
          <a:srcRect l="12714" t="40028" r="18774" b="47067"/>
          <a:stretch/>
        </p:blipFill>
        <p:spPr>
          <a:xfrm>
            <a:off x="911425" y="2091473"/>
            <a:ext cx="7987541" cy="1947056"/>
          </a:xfrm>
          <a:prstGeom prst="rect">
            <a:avLst/>
          </a:prstGeom>
        </p:spPr>
      </p:pic>
      <p:sp>
        <p:nvSpPr>
          <p:cNvPr id="25" name="TextBox 24"/>
          <p:cNvSpPr txBox="1"/>
          <p:nvPr/>
        </p:nvSpPr>
        <p:spPr>
          <a:xfrm>
            <a:off x="8904313" y="2667537"/>
            <a:ext cx="1238481" cy="369332"/>
          </a:xfrm>
          <a:prstGeom prst="rect">
            <a:avLst/>
          </a:prstGeom>
          <a:noFill/>
        </p:spPr>
        <p:txBody>
          <a:bodyPr wrap="none" rtlCol="0">
            <a:spAutoFit/>
          </a:bodyPr>
          <a:lstStyle/>
          <a:p>
            <a:r>
              <a:rPr lang="en-US" dirty="0"/>
              <a:t>Best model</a:t>
            </a:r>
          </a:p>
        </p:txBody>
      </p:sp>
      <p:pic>
        <p:nvPicPr>
          <p:cNvPr id="6" name="Picture 5" descr="resid_1909_nopx.eps"/>
          <p:cNvPicPr>
            <a:picLocks noChangeAspect="1"/>
          </p:cNvPicPr>
          <p:nvPr/>
        </p:nvPicPr>
        <p:blipFill rotWithShape="1">
          <a:blip r:embed="rId3">
            <a:extLst>
              <a:ext uri="{28A0092B-C50C-407E-A947-70E740481C1C}">
                <a14:useLocalDpi xmlns:a14="http://schemas.microsoft.com/office/drawing/2010/main" val="0"/>
              </a:ext>
            </a:extLst>
          </a:blip>
          <a:srcRect l="15614" t="40215" r="18538" b="44447"/>
          <a:stretch/>
        </p:blipFill>
        <p:spPr>
          <a:xfrm>
            <a:off x="1235461" y="4097817"/>
            <a:ext cx="7676955" cy="2314136"/>
          </a:xfrm>
          <a:prstGeom prst="rect">
            <a:avLst/>
          </a:prstGeom>
        </p:spPr>
      </p:pic>
      <p:sp>
        <p:nvSpPr>
          <p:cNvPr id="9" name="Text Box 16">
            <a:extLst>
              <a:ext uri="{FF2B5EF4-FFF2-40B4-BE49-F238E27FC236}">
                <a16:creationId xmlns:a16="http://schemas.microsoft.com/office/drawing/2014/main" id="{E36ADF75-F2FE-EC46-8488-99F4B826E81C}"/>
              </a:ext>
            </a:extLst>
          </p:cNvPr>
          <p:cNvSpPr txBox="1">
            <a:spLocks noChangeArrowheads="1"/>
          </p:cNvSpPr>
          <p:nvPr/>
        </p:nvSpPr>
        <p:spPr bwMode="auto">
          <a:xfrm>
            <a:off x="1847527" y="1454728"/>
            <a:ext cx="755970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1600" b="1" kern="0" dirty="0">
                <a:cs typeface="Arial" charset="0"/>
              </a:rPr>
              <a:t>Timing residuals:</a:t>
            </a:r>
            <a:r>
              <a:rPr lang="en-US" sz="1600" kern="0" dirty="0">
                <a:cs typeface="Arial" charset="0"/>
              </a:rPr>
              <a:t>   Difference between maximum-likelihood model and residuals</a:t>
            </a:r>
          </a:p>
          <a:p>
            <a:pPr>
              <a:defRPr/>
            </a:pPr>
            <a:r>
              <a:rPr lang="en-US" sz="1600" kern="0" dirty="0">
                <a:cs typeface="Arial" charset="0"/>
              </a:rPr>
              <a:t>Need to refer arrival times to non-inertial frame:  </a:t>
            </a:r>
            <a:r>
              <a:rPr lang="en-US" sz="1600" b="1" i="1" kern="0" dirty="0">
                <a:cs typeface="Arial" charset="0"/>
              </a:rPr>
              <a:t>Solar System </a:t>
            </a:r>
            <a:r>
              <a:rPr lang="en-US" sz="1600" b="1" i="1" kern="0" dirty="0" err="1">
                <a:cs typeface="Arial" charset="0"/>
              </a:rPr>
              <a:t>Barycentre</a:t>
            </a:r>
            <a:r>
              <a:rPr lang="en-US" sz="1600" b="1" i="1" kern="0" dirty="0">
                <a:cs typeface="Arial" charset="0"/>
              </a:rPr>
              <a:t>.</a:t>
            </a:r>
          </a:p>
        </p:txBody>
      </p:sp>
    </p:spTree>
    <p:extLst>
      <p:ext uri="{BB962C8B-B14F-4D97-AF65-F5344CB8AC3E}">
        <p14:creationId xmlns:p14="http://schemas.microsoft.com/office/powerpoint/2010/main" val="1285339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Instrumental offsets</a:t>
            </a:r>
          </a:p>
        </p:txBody>
      </p:sp>
      <p:sp>
        <p:nvSpPr>
          <p:cNvPr id="5" name="Slide Number Placeholder 4"/>
          <p:cNvSpPr>
            <a:spLocks noGrp="1"/>
          </p:cNvSpPr>
          <p:nvPr>
            <p:ph type="sldNum" sz="quarter" idx="11"/>
          </p:nvPr>
        </p:nvSpPr>
        <p:spPr/>
        <p:txBody>
          <a:bodyPr/>
          <a:lstStyle/>
          <a:p>
            <a:fld id="{0948A89B-F6D4-4D44-BE0D-4BF72C1A9D93}" type="slidenum">
              <a:rPr lang="en-US" smtClean="0"/>
              <a:pPr/>
              <a:t>13</a:t>
            </a:fld>
            <a:r>
              <a:rPr lang="en-US"/>
              <a:t>  |</a:t>
            </a:r>
          </a:p>
        </p:txBody>
      </p:sp>
      <p:pic>
        <p:nvPicPr>
          <p:cNvPr id="9" name="Picture 8" descr="resid_1909_jump.eps"/>
          <p:cNvPicPr>
            <a:picLocks noChangeAspect="1"/>
          </p:cNvPicPr>
          <p:nvPr/>
        </p:nvPicPr>
        <p:blipFill rotWithShape="1">
          <a:blip r:embed="rId2">
            <a:extLst>
              <a:ext uri="{28A0092B-C50C-407E-A947-70E740481C1C}">
                <a14:useLocalDpi xmlns:a14="http://schemas.microsoft.com/office/drawing/2010/main" val="0"/>
              </a:ext>
            </a:extLst>
          </a:blip>
          <a:srcRect l="14712" t="38672" r="19152" b="44835"/>
          <a:stretch/>
        </p:blipFill>
        <p:spPr>
          <a:xfrm>
            <a:off x="1883533" y="3568860"/>
            <a:ext cx="7710571" cy="2488432"/>
          </a:xfrm>
          <a:prstGeom prst="rect">
            <a:avLst/>
          </a:prstGeom>
        </p:spPr>
      </p:pic>
      <p:pic>
        <p:nvPicPr>
          <p:cNvPr id="10" name="Picture 9" descr="resid_1909_nojump.eps"/>
          <p:cNvPicPr>
            <a:picLocks noChangeAspect="1"/>
          </p:cNvPicPr>
          <p:nvPr/>
        </p:nvPicPr>
        <p:blipFill rotWithShape="1">
          <a:blip r:embed="rId3">
            <a:extLst>
              <a:ext uri="{28A0092B-C50C-407E-A947-70E740481C1C}">
                <a14:useLocalDpi xmlns:a14="http://schemas.microsoft.com/office/drawing/2010/main" val="0"/>
              </a:ext>
            </a:extLst>
          </a:blip>
          <a:srcRect l="16462" t="39023" r="18153" b="46588"/>
          <a:stretch/>
        </p:blipFill>
        <p:spPr>
          <a:xfrm>
            <a:off x="2099556" y="1088741"/>
            <a:ext cx="7623000" cy="2170927"/>
          </a:xfrm>
          <a:prstGeom prst="rect">
            <a:avLst/>
          </a:prstGeom>
        </p:spPr>
      </p:pic>
      <p:sp>
        <p:nvSpPr>
          <p:cNvPr id="7" name="Rectangle 6"/>
          <p:cNvSpPr/>
          <p:nvPr/>
        </p:nvSpPr>
        <p:spPr>
          <a:xfrm>
            <a:off x="2387588" y="3176973"/>
            <a:ext cx="7110536" cy="646331"/>
          </a:xfrm>
          <a:prstGeom prst="rect">
            <a:avLst/>
          </a:prstGeom>
        </p:spPr>
        <p:txBody>
          <a:bodyPr wrap="square">
            <a:spAutoFit/>
          </a:bodyPr>
          <a:lstStyle/>
          <a:p>
            <a:r>
              <a:rPr lang="en-US" sz="1200" b="1" dirty="0"/>
              <a:t>03/05/10 PDFB3 and PDFB4 firmware updated at UT0415 (MJD 55319.18) to remove delays, i.e. to make time-stamp refer to time of signal arrival at </a:t>
            </a:r>
            <a:r>
              <a:rPr lang="en-US" sz="1200" b="1" dirty="0" err="1"/>
              <a:t>digitiser</a:t>
            </a:r>
            <a:r>
              <a:rPr lang="en-US" sz="1200" b="1" dirty="0"/>
              <a:t> input. In case of PDFB4, the PTU was also changed to remove the two-bin delay. (V6,V3)</a:t>
            </a:r>
          </a:p>
        </p:txBody>
      </p:sp>
    </p:spTree>
    <p:extLst>
      <p:ext uri="{BB962C8B-B14F-4D97-AF65-F5344CB8AC3E}">
        <p14:creationId xmlns:p14="http://schemas.microsoft.com/office/powerpoint/2010/main" val="2177044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StarInt">
            <a:extLst>
              <a:ext uri="{FF2B5EF4-FFF2-40B4-BE49-F238E27FC236}">
                <a16:creationId xmlns:a16="http://schemas.microsoft.com/office/drawing/2014/main" id="{A087789C-21F7-0349-99ED-1AA205649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346312"/>
            <a:ext cx="3886200" cy="437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a:extLst>
              <a:ext uri="{FF2B5EF4-FFF2-40B4-BE49-F238E27FC236}">
                <a16:creationId xmlns:a16="http://schemas.microsoft.com/office/drawing/2014/main" id="{4DDFA30B-E6ED-7A4D-9A72-BC99AE37309F}"/>
              </a:ext>
            </a:extLst>
          </p:cNvPr>
          <p:cNvPicPr>
            <a:picLocks noChangeAspect="1"/>
          </p:cNvPicPr>
          <p:nvPr/>
        </p:nvPicPr>
        <p:blipFill>
          <a:blip r:embed="rId3"/>
          <a:stretch>
            <a:fillRect/>
          </a:stretch>
        </p:blipFill>
        <p:spPr>
          <a:xfrm>
            <a:off x="5867400" y="-24258"/>
            <a:ext cx="6324600" cy="6806058"/>
          </a:xfrm>
          <a:prstGeom prst="rect">
            <a:avLst/>
          </a:prstGeom>
        </p:spPr>
      </p:pic>
      <p:sp>
        <p:nvSpPr>
          <p:cNvPr id="3" name="Content Placeholder 2">
            <a:extLst>
              <a:ext uri="{FF2B5EF4-FFF2-40B4-BE49-F238E27FC236}">
                <a16:creationId xmlns:a16="http://schemas.microsoft.com/office/drawing/2014/main" id="{6B3B870D-90FD-C14D-9C19-2806083076FA}"/>
              </a:ext>
            </a:extLst>
          </p:cNvPr>
          <p:cNvSpPr>
            <a:spLocks noGrp="1"/>
          </p:cNvSpPr>
          <p:nvPr>
            <p:ph idx="1"/>
          </p:nvPr>
        </p:nvSpPr>
        <p:spPr>
          <a:xfrm>
            <a:off x="838200" y="1825625"/>
            <a:ext cx="5486400" cy="4351338"/>
          </a:xfrm>
        </p:spPr>
        <p:txBody>
          <a:bodyPr>
            <a:normAutofit lnSpcReduction="10000"/>
          </a:bodyPr>
          <a:lstStyle/>
          <a:p>
            <a:pPr lvl="1"/>
            <a:r>
              <a:rPr lang="en-US" dirty="0"/>
              <a:t>Pulsars lose energy</a:t>
            </a:r>
          </a:p>
          <a:p>
            <a:pPr lvl="2"/>
            <a:r>
              <a:rPr lang="en-US" dirty="0"/>
              <a:t>Slowly spin down</a:t>
            </a:r>
          </a:p>
          <a:p>
            <a:pPr marL="457200" lvl="1" indent="0">
              <a:buNone/>
            </a:pPr>
            <a:r>
              <a:rPr lang="en-US" dirty="0"/>
              <a:t> </a:t>
            </a:r>
          </a:p>
          <a:p>
            <a:pPr lvl="1"/>
            <a:r>
              <a:rPr lang="en-US" dirty="0"/>
              <a:t>Glitches: Sudden changes in pulsar spin frequency and frequency derivative</a:t>
            </a:r>
          </a:p>
          <a:p>
            <a:pPr lvl="2"/>
            <a:r>
              <a:rPr lang="en-US" dirty="0"/>
              <a:t>Increase in spin frequency</a:t>
            </a:r>
          </a:p>
          <a:p>
            <a:pPr lvl="2"/>
            <a:endParaRPr lang="en-US" dirty="0"/>
          </a:p>
          <a:p>
            <a:pPr lvl="1"/>
            <a:r>
              <a:rPr lang="en-US" dirty="0"/>
              <a:t>Common observed in young pulsars</a:t>
            </a:r>
          </a:p>
          <a:p>
            <a:pPr lvl="1"/>
            <a:endParaRPr lang="en-US" dirty="0"/>
          </a:p>
          <a:p>
            <a:pPr lvl="1"/>
            <a:r>
              <a:rPr lang="en-US" dirty="0"/>
              <a:t>Caused by angular momentum transfer between neutron star crust and core</a:t>
            </a:r>
          </a:p>
          <a:p>
            <a:pPr lvl="1"/>
            <a:endParaRPr lang="en-US" dirty="0"/>
          </a:p>
          <a:p>
            <a:pPr lvl="1"/>
            <a:endParaRPr lang="en-US" dirty="0"/>
          </a:p>
          <a:p>
            <a:pPr lvl="1"/>
            <a:endParaRPr lang="en-US" dirty="0"/>
          </a:p>
          <a:p>
            <a:pPr lvl="1"/>
            <a:endParaRPr lang="en-US" dirty="0"/>
          </a:p>
        </p:txBody>
      </p:sp>
      <p:sp>
        <p:nvSpPr>
          <p:cNvPr id="6" name="TextBox 5">
            <a:extLst>
              <a:ext uri="{FF2B5EF4-FFF2-40B4-BE49-F238E27FC236}">
                <a16:creationId xmlns:a16="http://schemas.microsoft.com/office/drawing/2014/main" id="{49D040CD-3E2A-DC47-B681-EBF8893237E5}"/>
              </a:ext>
            </a:extLst>
          </p:cNvPr>
          <p:cNvSpPr txBox="1"/>
          <p:nvPr/>
        </p:nvSpPr>
        <p:spPr>
          <a:xfrm>
            <a:off x="7239000" y="6452225"/>
            <a:ext cx="2191882" cy="369332"/>
          </a:xfrm>
          <a:prstGeom prst="rect">
            <a:avLst/>
          </a:prstGeom>
          <a:noFill/>
        </p:spPr>
        <p:txBody>
          <a:bodyPr wrap="none" rtlCol="0">
            <a:spAutoFit/>
          </a:bodyPr>
          <a:lstStyle/>
          <a:p>
            <a:r>
              <a:rPr lang="en-US" dirty="0"/>
              <a:t>Credit: Marcus Lower</a:t>
            </a:r>
          </a:p>
        </p:txBody>
      </p:sp>
      <p:sp>
        <p:nvSpPr>
          <p:cNvPr id="2" name="Title 1">
            <a:extLst>
              <a:ext uri="{FF2B5EF4-FFF2-40B4-BE49-F238E27FC236}">
                <a16:creationId xmlns:a16="http://schemas.microsoft.com/office/drawing/2014/main" id="{26380ADE-1E62-7E41-AAC0-75BCA5D1A1D6}"/>
              </a:ext>
            </a:extLst>
          </p:cNvPr>
          <p:cNvSpPr>
            <a:spLocks noGrp="1"/>
          </p:cNvSpPr>
          <p:nvPr>
            <p:ph type="title"/>
          </p:nvPr>
        </p:nvSpPr>
        <p:spPr/>
        <p:txBody>
          <a:bodyPr/>
          <a:lstStyle/>
          <a:p>
            <a:r>
              <a:rPr lang="en-US" dirty="0"/>
              <a:t>Rotational irregularities</a:t>
            </a:r>
          </a:p>
        </p:txBody>
      </p:sp>
    </p:spTree>
    <p:extLst>
      <p:ext uri="{BB962C8B-B14F-4D97-AF65-F5344CB8AC3E}">
        <p14:creationId xmlns:p14="http://schemas.microsoft.com/office/powerpoint/2010/main" val="129779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0ADE-1E62-7E41-AAC0-75BCA5D1A1D6}"/>
              </a:ext>
            </a:extLst>
          </p:cNvPr>
          <p:cNvSpPr>
            <a:spLocks noGrp="1"/>
          </p:cNvSpPr>
          <p:nvPr>
            <p:ph type="title"/>
          </p:nvPr>
        </p:nvSpPr>
        <p:spPr/>
        <p:txBody>
          <a:bodyPr/>
          <a:lstStyle/>
          <a:p>
            <a:r>
              <a:rPr lang="en-US" dirty="0"/>
              <a:t>Rotational irregularities</a:t>
            </a:r>
          </a:p>
        </p:txBody>
      </p:sp>
      <p:sp>
        <p:nvSpPr>
          <p:cNvPr id="3" name="Content Placeholder 2">
            <a:extLst>
              <a:ext uri="{FF2B5EF4-FFF2-40B4-BE49-F238E27FC236}">
                <a16:creationId xmlns:a16="http://schemas.microsoft.com/office/drawing/2014/main" id="{6B3B870D-90FD-C14D-9C19-2806083076FA}"/>
              </a:ext>
            </a:extLst>
          </p:cNvPr>
          <p:cNvSpPr>
            <a:spLocks noGrp="1"/>
          </p:cNvSpPr>
          <p:nvPr>
            <p:ph idx="1"/>
          </p:nvPr>
        </p:nvSpPr>
        <p:spPr>
          <a:xfrm>
            <a:off x="838200" y="1825625"/>
            <a:ext cx="5486400" cy="4351338"/>
          </a:xfrm>
        </p:spPr>
        <p:txBody>
          <a:bodyPr>
            <a:normAutofit lnSpcReduction="10000"/>
          </a:bodyPr>
          <a:lstStyle/>
          <a:p>
            <a:pPr lvl="1"/>
            <a:r>
              <a:rPr lang="en-US" dirty="0"/>
              <a:t>Pulsars lose energy</a:t>
            </a:r>
          </a:p>
          <a:p>
            <a:pPr lvl="2"/>
            <a:r>
              <a:rPr lang="en-US" dirty="0"/>
              <a:t>Slowly spin down</a:t>
            </a:r>
          </a:p>
          <a:p>
            <a:pPr marL="457200" lvl="1" indent="0">
              <a:buNone/>
            </a:pPr>
            <a:r>
              <a:rPr lang="en-US" dirty="0"/>
              <a:t> </a:t>
            </a:r>
          </a:p>
          <a:p>
            <a:pPr lvl="1"/>
            <a:r>
              <a:rPr lang="en-US" dirty="0"/>
              <a:t>Glitches: Sudden changes in pulsar spin frequency and frequency derivative</a:t>
            </a:r>
          </a:p>
          <a:p>
            <a:pPr lvl="2"/>
            <a:r>
              <a:rPr lang="en-US" dirty="0"/>
              <a:t>Increase in spin frequency</a:t>
            </a:r>
          </a:p>
          <a:p>
            <a:pPr lvl="2"/>
            <a:endParaRPr lang="en-US" dirty="0"/>
          </a:p>
          <a:p>
            <a:pPr lvl="1"/>
            <a:r>
              <a:rPr lang="en-US" dirty="0"/>
              <a:t>Common observed in young pulsars</a:t>
            </a:r>
          </a:p>
          <a:p>
            <a:pPr lvl="1"/>
            <a:endParaRPr lang="en-US" dirty="0"/>
          </a:p>
          <a:p>
            <a:pPr lvl="1"/>
            <a:r>
              <a:rPr lang="en-US" dirty="0"/>
              <a:t>Caused by angular momentum transfer between neutron star crust and core</a:t>
            </a:r>
          </a:p>
          <a:p>
            <a:pPr lvl="1"/>
            <a:endParaRPr lang="en-US" dirty="0"/>
          </a:p>
          <a:p>
            <a:pPr lvl="1"/>
            <a:endParaRPr lang="en-US" dirty="0"/>
          </a:p>
          <a:p>
            <a:pPr lvl="1"/>
            <a:endParaRPr lang="en-US" dirty="0"/>
          </a:p>
          <a:p>
            <a:pPr lvl="1"/>
            <a:endParaRPr lang="en-US" dirty="0"/>
          </a:p>
        </p:txBody>
      </p:sp>
      <p:pic>
        <p:nvPicPr>
          <p:cNvPr id="4" name="Picture 2" descr="NStarInt">
            <a:extLst>
              <a:ext uri="{FF2B5EF4-FFF2-40B4-BE49-F238E27FC236}">
                <a16:creationId xmlns:a16="http://schemas.microsoft.com/office/drawing/2014/main" id="{A087789C-21F7-0349-99ED-1AA205649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089003"/>
            <a:ext cx="4267200" cy="4803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FBCB08F6-F06D-974D-8CFD-9ECAD0614E7A}"/>
              </a:ext>
            </a:extLst>
          </p:cNvPr>
          <p:cNvSpPr txBox="1"/>
          <p:nvPr/>
        </p:nvSpPr>
        <p:spPr>
          <a:xfrm>
            <a:off x="7086600" y="6019800"/>
            <a:ext cx="1842427" cy="369332"/>
          </a:xfrm>
          <a:prstGeom prst="rect">
            <a:avLst/>
          </a:prstGeom>
          <a:noFill/>
        </p:spPr>
        <p:txBody>
          <a:bodyPr wrap="none" rtlCol="0">
            <a:spAutoFit/>
          </a:bodyPr>
          <a:lstStyle/>
          <a:p>
            <a:r>
              <a:rPr lang="en-US" dirty="0"/>
              <a:t>Credit: Dany Page</a:t>
            </a:r>
          </a:p>
        </p:txBody>
      </p:sp>
    </p:spTree>
    <p:extLst>
      <p:ext uri="{BB962C8B-B14F-4D97-AF65-F5344CB8AC3E}">
        <p14:creationId xmlns:p14="http://schemas.microsoft.com/office/powerpoint/2010/main" val="193521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0ADE-1E62-7E41-AAC0-75BCA5D1A1D6}"/>
              </a:ext>
            </a:extLst>
          </p:cNvPr>
          <p:cNvSpPr>
            <a:spLocks noGrp="1"/>
          </p:cNvSpPr>
          <p:nvPr>
            <p:ph type="title"/>
          </p:nvPr>
        </p:nvSpPr>
        <p:spPr/>
        <p:txBody>
          <a:bodyPr/>
          <a:lstStyle/>
          <a:p>
            <a:r>
              <a:rPr lang="en-US" dirty="0"/>
              <a:t>Glitches</a:t>
            </a:r>
          </a:p>
        </p:txBody>
      </p:sp>
      <p:sp>
        <p:nvSpPr>
          <p:cNvPr id="3" name="Content Placeholder 2">
            <a:extLst>
              <a:ext uri="{FF2B5EF4-FFF2-40B4-BE49-F238E27FC236}">
                <a16:creationId xmlns:a16="http://schemas.microsoft.com/office/drawing/2014/main" id="{6B3B870D-90FD-C14D-9C19-2806083076FA}"/>
              </a:ext>
            </a:extLst>
          </p:cNvPr>
          <p:cNvSpPr>
            <a:spLocks noGrp="1"/>
          </p:cNvSpPr>
          <p:nvPr>
            <p:ph idx="1"/>
          </p:nvPr>
        </p:nvSpPr>
        <p:spPr>
          <a:xfrm>
            <a:off x="685800" y="1600200"/>
            <a:ext cx="5638800" cy="4576763"/>
          </a:xfrm>
        </p:spPr>
        <p:txBody>
          <a:bodyPr>
            <a:normAutofit lnSpcReduction="10000"/>
          </a:bodyPr>
          <a:lstStyle/>
          <a:p>
            <a:pPr lvl="1"/>
            <a:r>
              <a:rPr lang="en-US" dirty="0"/>
              <a:t>Pulsars lose energy</a:t>
            </a:r>
          </a:p>
          <a:p>
            <a:pPr lvl="2"/>
            <a:r>
              <a:rPr lang="en-US" dirty="0"/>
              <a:t>Slowly spin down</a:t>
            </a:r>
          </a:p>
          <a:p>
            <a:pPr marL="457200" lvl="1" indent="0">
              <a:buNone/>
            </a:pPr>
            <a:r>
              <a:rPr lang="en-US" dirty="0"/>
              <a:t> </a:t>
            </a:r>
          </a:p>
          <a:p>
            <a:pPr lvl="1"/>
            <a:r>
              <a:rPr lang="en-US" dirty="0"/>
              <a:t>Glitches: Sudden changes in pulsar spin frequency and frequency derivative</a:t>
            </a:r>
          </a:p>
          <a:p>
            <a:pPr lvl="2"/>
            <a:r>
              <a:rPr lang="en-US" dirty="0"/>
              <a:t>Increase in spin frequency</a:t>
            </a:r>
          </a:p>
          <a:p>
            <a:pPr lvl="2"/>
            <a:endParaRPr lang="en-US" dirty="0"/>
          </a:p>
          <a:p>
            <a:pPr lvl="1"/>
            <a:r>
              <a:rPr lang="en-US" dirty="0"/>
              <a:t>Common observed in young pulsars</a:t>
            </a:r>
          </a:p>
          <a:p>
            <a:pPr lvl="1"/>
            <a:endParaRPr lang="en-US" dirty="0"/>
          </a:p>
          <a:p>
            <a:pPr lvl="1"/>
            <a:r>
              <a:rPr lang="en-US" dirty="0"/>
              <a:t>Caused by angular momentum transfer between neutron star crust and core</a:t>
            </a:r>
          </a:p>
          <a:p>
            <a:pPr lvl="1"/>
            <a:endParaRPr lang="en-US" dirty="0"/>
          </a:p>
          <a:p>
            <a:pPr lvl="1"/>
            <a:endParaRPr lang="en-US" dirty="0"/>
          </a:p>
          <a:p>
            <a:pPr lvl="1"/>
            <a:endParaRPr lang="en-US" dirty="0"/>
          </a:p>
          <a:p>
            <a:pPr lvl="1"/>
            <a:endParaRPr lang="en-US" dirty="0"/>
          </a:p>
        </p:txBody>
      </p:sp>
      <p:pic>
        <p:nvPicPr>
          <p:cNvPr id="1026" name="Picture 2" descr="A glitch in the data of PSR B0531+21, the Crab pulsar. It occurred around MJD 53067 and had a fractional frequency jump of Δν/ν = 5.33 ± 0.05 × 10−9, a small glitch. (a) The timing residuals relative to a slowdown model with two frequency derivatives when fitting data only up to the glitch date. (b) Timing residuals after fitting all data in the plot; note that the glitch feature is still visible. Both these panels have the same scale, covering 500 ms. (c) Frequency residuals obtained by subtracting the main slope given by an average . (d) The behaviour of  through the glitch.">
            <a:extLst>
              <a:ext uri="{FF2B5EF4-FFF2-40B4-BE49-F238E27FC236}">
                <a16:creationId xmlns:a16="http://schemas.microsoft.com/office/drawing/2014/main" id="{552F27A9-47D0-4241-80BC-5361CEB10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28600"/>
            <a:ext cx="3467806" cy="59923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3E6381-DDCB-B942-B15B-D40F5047F889}"/>
              </a:ext>
            </a:extLst>
          </p:cNvPr>
          <p:cNvSpPr txBox="1"/>
          <p:nvPr/>
        </p:nvSpPr>
        <p:spPr>
          <a:xfrm rot="16200000">
            <a:off x="9686296" y="3648704"/>
            <a:ext cx="2180340" cy="369332"/>
          </a:xfrm>
          <a:prstGeom prst="rect">
            <a:avLst/>
          </a:prstGeom>
          <a:noFill/>
        </p:spPr>
        <p:txBody>
          <a:bodyPr wrap="none" rtlCol="0">
            <a:spAutoFit/>
          </a:bodyPr>
          <a:lstStyle/>
          <a:p>
            <a:r>
              <a:rPr lang="en-US" dirty="0"/>
              <a:t>Espinoza et al. (2011)</a:t>
            </a:r>
          </a:p>
        </p:txBody>
      </p:sp>
    </p:spTree>
    <p:extLst>
      <p:ext uri="{BB962C8B-B14F-4D97-AF65-F5344CB8AC3E}">
        <p14:creationId xmlns:p14="http://schemas.microsoft.com/office/powerpoint/2010/main" val="4133341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524000" y="274638"/>
            <a:ext cx="9144000" cy="1143000"/>
          </a:xfrm>
        </p:spPr>
        <p:txBody>
          <a:bodyPr/>
          <a:lstStyle/>
          <a:p>
            <a:r>
              <a:rPr lang="en-US" sz="4000" dirty="0">
                <a:latin typeface="Arial" charset="0"/>
                <a:ea typeface="ＭＳ Ｐゴシック" charset="0"/>
                <a:cs typeface="ＭＳ Ｐゴシック" charset="0"/>
              </a:rPr>
              <a:t>Deterministic vs. Stochastic Process</a:t>
            </a:r>
          </a:p>
        </p:txBody>
      </p:sp>
      <p:sp>
        <p:nvSpPr>
          <p:cNvPr id="78851" name="Rectangle 3"/>
          <p:cNvSpPr>
            <a:spLocks noGrp="1" noChangeArrowheads="1"/>
          </p:cNvSpPr>
          <p:nvPr>
            <p:ph type="body" idx="1"/>
          </p:nvPr>
        </p:nvSpPr>
        <p:spPr>
          <a:xfrm>
            <a:off x="589547" y="1576136"/>
            <a:ext cx="6268453" cy="4802215"/>
          </a:xfrm>
        </p:spPr>
        <p:txBody>
          <a:bodyPr>
            <a:normAutofit/>
          </a:bodyPr>
          <a:lstStyle/>
          <a:p>
            <a:pPr>
              <a:lnSpc>
                <a:spcPct val="80000"/>
              </a:lnSpc>
            </a:pPr>
            <a:r>
              <a:rPr lang="en-US" sz="1800" b="1" dirty="0">
                <a:latin typeface="Calibri" panose="020F0502020204030204" pitchFamily="34" charset="0"/>
                <a:ea typeface="ＭＳ Ｐゴシック" charset="0"/>
                <a:cs typeface="Calibri" panose="020F0502020204030204" pitchFamily="34" charset="0"/>
              </a:rPr>
              <a:t>Deterministic system: </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If initial state is known exactly, future state can be predicted</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E.g. Pulsar, white dwarf system</a:t>
            </a:r>
          </a:p>
          <a:p>
            <a:pPr>
              <a:lnSpc>
                <a:spcPct val="80000"/>
              </a:lnSpc>
            </a:pPr>
            <a:endParaRPr lang="en-US" sz="1800" dirty="0">
              <a:latin typeface="Calibri" panose="020F0502020204030204" pitchFamily="34" charset="0"/>
              <a:ea typeface="ＭＳ Ｐゴシック" charset="0"/>
              <a:cs typeface="Calibri" panose="020F0502020204030204" pitchFamily="34" charset="0"/>
            </a:endParaRPr>
          </a:p>
          <a:p>
            <a:pPr>
              <a:lnSpc>
                <a:spcPct val="80000"/>
              </a:lnSpc>
            </a:pPr>
            <a:r>
              <a:rPr lang="en-US" sz="1800" b="1" dirty="0">
                <a:latin typeface="Calibri" panose="020F0502020204030204" pitchFamily="34" charset="0"/>
                <a:ea typeface="ＭＳ Ｐゴシック" charset="0"/>
                <a:cs typeface="Calibri" panose="020F0502020204030204" pitchFamily="34" charset="0"/>
              </a:rPr>
              <a:t>Chaotic system (type of deterministic system)</a:t>
            </a:r>
            <a:r>
              <a:rPr lang="en-US" sz="1800" dirty="0">
                <a:latin typeface="Calibri" panose="020F0502020204030204" pitchFamily="34" charset="0"/>
                <a:ea typeface="ＭＳ Ｐゴシック" charset="0"/>
                <a:cs typeface="Calibri" panose="020F0502020204030204" pitchFamily="34" charset="0"/>
              </a:rPr>
              <a:t> </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If deterministic system behavior is highly sensitive to initial condition, evolution will show apparent randomness </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Example: Hyperion</a:t>
            </a:r>
          </a:p>
          <a:p>
            <a:pPr lvl="1">
              <a:lnSpc>
                <a:spcPct val="80000"/>
              </a:lnSpc>
            </a:pPr>
            <a:endParaRPr lang="en-US" sz="1800" dirty="0">
              <a:latin typeface="Calibri" panose="020F0502020204030204" pitchFamily="34" charset="0"/>
              <a:ea typeface="ＭＳ Ｐゴシック" charset="0"/>
              <a:cs typeface="Calibri" panose="020F0502020204030204" pitchFamily="34" charset="0"/>
            </a:endParaRPr>
          </a:p>
          <a:p>
            <a:pPr>
              <a:lnSpc>
                <a:spcPct val="80000"/>
              </a:lnSpc>
            </a:pPr>
            <a:r>
              <a:rPr lang="en-US" sz="1800" b="1" dirty="0">
                <a:latin typeface="Calibri" panose="020F0502020204030204" pitchFamily="34" charset="0"/>
                <a:ea typeface="ＭＳ Ｐゴシック" charset="0"/>
                <a:cs typeface="Calibri" panose="020F0502020204030204" pitchFamily="34" charset="0"/>
              </a:rPr>
              <a:t>Stochastic system:  </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System evolution depends on random variables </a:t>
            </a:r>
          </a:p>
          <a:p>
            <a:pPr lvl="1">
              <a:lnSpc>
                <a:spcPct val="80000"/>
              </a:lnSpc>
            </a:pPr>
            <a:r>
              <a:rPr lang="en-US" sz="1600" dirty="0">
                <a:latin typeface="Calibri" panose="020F0502020204030204" pitchFamily="34" charset="0"/>
                <a:ea typeface="ＭＳ Ｐゴシック" charset="0"/>
                <a:cs typeface="Calibri" panose="020F0502020204030204" pitchFamily="34" charset="0"/>
              </a:rPr>
              <a:t>Example CMB, Gravitational Wave Background</a:t>
            </a:r>
          </a:p>
          <a:p>
            <a:pPr lvl="1">
              <a:lnSpc>
                <a:spcPct val="80000"/>
              </a:lnSpc>
            </a:pPr>
            <a:endParaRPr lang="en-US" sz="1600" dirty="0">
              <a:latin typeface="Calibri" panose="020F0502020204030204" pitchFamily="34" charset="0"/>
              <a:ea typeface="ＭＳ Ｐゴシック" charset="0"/>
              <a:cs typeface="Calibri" panose="020F0502020204030204" pitchFamily="34" charset="0"/>
            </a:endParaRPr>
          </a:p>
          <a:p>
            <a:pPr>
              <a:lnSpc>
                <a:spcPct val="80000"/>
              </a:lnSpc>
            </a:pPr>
            <a:r>
              <a:rPr lang="en-US" sz="1800" dirty="0">
                <a:latin typeface="Calibri" panose="020F0502020204030204" pitchFamily="34" charset="0"/>
                <a:ea typeface="ＭＳ Ｐゴシック" charset="0"/>
                <a:cs typeface="Calibri" panose="020F0502020204030204" pitchFamily="34" charset="0"/>
              </a:rPr>
              <a:t>A large portion of the rest of the talk will be devoted to identifying, assessing, and characterizing stochastic processes.</a:t>
            </a:r>
          </a:p>
          <a:p>
            <a:pPr>
              <a:lnSpc>
                <a:spcPct val="80000"/>
              </a:lnSpc>
            </a:pPr>
            <a:endParaRPr lang="en-US" sz="1800" dirty="0">
              <a:latin typeface="Calibri" panose="020F0502020204030204" pitchFamily="34" charset="0"/>
              <a:ea typeface="ＭＳ Ｐゴシック" charset="0"/>
              <a:cs typeface="Calibri" panose="020F0502020204030204" pitchFamily="34" charset="0"/>
            </a:endParaRPr>
          </a:p>
          <a:p>
            <a:pPr>
              <a:lnSpc>
                <a:spcPct val="80000"/>
              </a:lnSpc>
            </a:pPr>
            <a:endParaRPr lang="en-US" sz="1800" dirty="0">
              <a:latin typeface="Calibri" panose="020F0502020204030204" pitchFamily="34" charset="0"/>
              <a:ea typeface="ＭＳ Ｐゴシック" charset="0"/>
              <a:cs typeface="Calibri" panose="020F0502020204030204" pitchFamily="34" charset="0"/>
            </a:endParaRPr>
          </a:p>
        </p:txBody>
      </p:sp>
      <p:pic>
        <p:nvPicPr>
          <p:cNvPr id="78852" name="Picture 5" descr="w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7126" y="4238626"/>
            <a:ext cx="3254375" cy="1628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3" name="Picture 6" descr="psrj04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312" y="1301498"/>
            <a:ext cx="2478088" cy="244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4" name="Picture 7" descr="hyperio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887" y="2971548"/>
            <a:ext cx="1901825" cy="187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72638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D934-EEE3-A14A-A203-F661B1736C36}"/>
              </a:ext>
            </a:extLst>
          </p:cNvPr>
          <p:cNvSpPr>
            <a:spLocks noGrp="1"/>
          </p:cNvSpPr>
          <p:nvPr>
            <p:ph type="title"/>
          </p:nvPr>
        </p:nvSpPr>
        <p:spPr/>
        <p:txBody>
          <a:bodyPr/>
          <a:lstStyle/>
          <a:p>
            <a:r>
              <a:rPr lang="en-US" dirty="0"/>
              <a:t>Power spectral estimation in one slide</a:t>
            </a:r>
          </a:p>
        </p:txBody>
      </p:sp>
      <p:sp>
        <p:nvSpPr>
          <p:cNvPr id="3" name="Content Placeholder 2">
            <a:extLst>
              <a:ext uri="{FF2B5EF4-FFF2-40B4-BE49-F238E27FC236}">
                <a16:creationId xmlns:a16="http://schemas.microsoft.com/office/drawing/2014/main" id="{5AD58DD1-631E-0143-9EA0-2BFB90B32626}"/>
              </a:ext>
            </a:extLst>
          </p:cNvPr>
          <p:cNvSpPr>
            <a:spLocks noGrp="1"/>
          </p:cNvSpPr>
          <p:nvPr>
            <p:ph idx="1"/>
          </p:nvPr>
        </p:nvSpPr>
        <p:spPr>
          <a:xfrm>
            <a:off x="838200" y="1825625"/>
            <a:ext cx="6332621" cy="4351338"/>
          </a:xfrm>
        </p:spPr>
        <p:txBody>
          <a:bodyPr>
            <a:normAutofit fontScale="62500" lnSpcReduction="20000"/>
          </a:bodyPr>
          <a:lstStyle/>
          <a:p>
            <a:r>
              <a:rPr lang="en-US" dirty="0"/>
              <a:t>Oftentimes signals are easier expressed in the “frequency domain” rather than the time domain</a:t>
            </a:r>
          </a:p>
          <a:p>
            <a:pPr lvl="1"/>
            <a:r>
              <a:rPr lang="en-US" dirty="0"/>
              <a:t>Sine wave can be expressed by three numbers:   </a:t>
            </a:r>
          </a:p>
          <a:p>
            <a:pPr lvl="2"/>
            <a:r>
              <a:rPr lang="en-US" dirty="0"/>
              <a:t>Amplitude</a:t>
            </a:r>
          </a:p>
          <a:p>
            <a:pPr lvl="2"/>
            <a:r>
              <a:rPr lang="en-US" dirty="0"/>
              <a:t>Frequency </a:t>
            </a:r>
          </a:p>
          <a:p>
            <a:pPr lvl="2"/>
            <a:r>
              <a:rPr lang="en-US" dirty="0"/>
              <a:t>Phase </a:t>
            </a:r>
          </a:p>
          <a:p>
            <a:r>
              <a:rPr lang="en-US" dirty="0"/>
              <a:t>Fourier transform:  </a:t>
            </a:r>
          </a:p>
          <a:p>
            <a:pPr lvl="1"/>
            <a:r>
              <a:rPr lang="en-US" dirty="0"/>
              <a:t>Projection of time series onto set of sinusoids</a:t>
            </a:r>
          </a:p>
          <a:p>
            <a:pPr lvl="1"/>
            <a:r>
              <a:rPr lang="en-US" dirty="0"/>
              <a:t>Fast Fourier transform (FFT): efficient algorithm of calculating FT</a:t>
            </a:r>
          </a:p>
          <a:p>
            <a:r>
              <a:rPr lang="en-US" dirty="0"/>
              <a:t>Power spectrum</a:t>
            </a:r>
          </a:p>
          <a:p>
            <a:pPr lvl="1"/>
            <a:r>
              <a:rPr lang="en-US" dirty="0"/>
              <a:t>Square of Fourier transform</a:t>
            </a:r>
          </a:p>
          <a:p>
            <a:pPr lvl="1"/>
            <a:r>
              <a:rPr lang="en-US" dirty="0"/>
              <a:t>Useful if don’t care about phase of signals</a:t>
            </a:r>
          </a:p>
          <a:p>
            <a:pPr lvl="1"/>
            <a:endParaRPr lang="en-US" dirty="0"/>
          </a:p>
          <a:p>
            <a:r>
              <a:rPr lang="en-US" dirty="0"/>
              <a:t>In pulsar timing we use “frequency” in three contexts:</a:t>
            </a:r>
          </a:p>
          <a:p>
            <a:pPr lvl="1"/>
            <a:r>
              <a:rPr lang="en-US" dirty="0"/>
              <a:t>Frequency = fluctuation frequency</a:t>
            </a:r>
          </a:p>
          <a:p>
            <a:pPr lvl="1"/>
            <a:r>
              <a:rPr lang="en-US" dirty="0"/>
              <a:t>Frequency = radio frequency</a:t>
            </a:r>
          </a:p>
          <a:p>
            <a:pPr lvl="1"/>
            <a:r>
              <a:rPr lang="en-US" dirty="0"/>
              <a:t>Frequency = gravitational wave frequency </a:t>
            </a:r>
          </a:p>
          <a:p>
            <a:pPr marL="457200" lvl="1" indent="0">
              <a:buNone/>
            </a:pPr>
            <a:endParaRPr lang="en-US" dirty="0"/>
          </a:p>
          <a:p>
            <a:pPr lvl="1"/>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92F6608B-7446-A54C-B004-53CCCEF7D1B8}"/>
              </a:ext>
            </a:extLst>
          </p:cNvPr>
          <p:cNvPicPr>
            <a:picLocks noChangeAspect="1"/>
          </p:cNvPicPr>
          <p:nvPr/>
        </p:nvPicPr>
        <p:blipFill>
          <a:blip r:embed="rId2"/>
          <a:stretch>
            <a:fillRect/>
          </a:stretch>
        </p:blipFill>
        <p:spPr>
          <a:xfrm>
            <a:off x="7625443" y="2157327"/>
            <a:ext cx="4191573" cy="4020805"/>
          </a:xfrm>
          <a:prstGeom prst="rect">
            <a:avLst/>
          </a:prstGeom>
        </p:spPr>
      </p:pic>
      <p:sp>
        <p:nvSpPr>
          <p:cNvPr id="5" name="TextBox 4">
            <a:extLst>
              <a:ext uri="{FF2B5EF4-FFF2-40B4-BE49-F238E27FC236}">
                <a16:creationId xmlns:a16="http://schemas.microsoft.com/office/drawing/2014/main" id="{40F3CF71-CB7B-8D49-BEDA-870C70A79B92}"/>
              </a:ext>
            </a:extLst>
          </p:cNvPr>
          <p:cNvSpPr txBox="1"/>
          <p:nvPr/>
        </p:nvSpPr>
        <p:spPr>
          <a:xfrm>
            <a:off x="7987250" y="1693308"/>
            <a:ext cx="1261884" cy="369332"/>
          </a:xfrm>
          <a:prstGeom prst="rect">
            <a:avLst/>
          </a:prstGeom>
          <a:noFill/>
        </p:spPr>
        <p:txBody>
          <a:bodyPr wrap="none" rtlCol="0">
            <a:spAutoFit/>
          </a:bodyPr>
          <a:lstStyle/>
          <a:p>
            <a:r>
              <a:rPr lang="en-US" dirty="0"/>
              <a:t>Time Series</a:t>
            </a:r>
          </a:p>
        </p:txBody>
      </p:sp>
      <p:sp>
        <p:nvSpPr>
          <p:cNvPr id="6" name="TextBox 5">
            <a:extLst>
              <a:ext uri="{FF2B5EF4-FFF2-40B4-BE49-F238E27FC236}">
                <a16:creationId xmlns:a16="http://schemas.microsoft.com/office/drawing/2014/main" id="{391958C1-EBE5-7B46-A00D-8D01C6FDFFA4}"/>
              </a:ext>
            </a:extLst>
          </p:cNvPr>
          <p:cNvSpPr txBox="1"/>
          <p:nvPr/>
        </p:nvSpPr>
        <p:spPr>
          <a:xfrm>
            <a:off x="9925101" y="1693308"/>
            <a:ext cx="1836913" cy="369332"/>
          </a:xfrm>
          <a:prstGeom prst="rect">
            <a:avLst/>
          </a:prstGeom>
          <a:noFill/>
        </p:spPr>
        <p:txBody>
          <a:bodyPr wrap="none" rtlCol="0">
            <a:spAutoFit/>
          </a:bodyPr>
          <a:lstStyle/>
          <a:p>
            <a:r>
              <a:rPr lang="en-US" dirty="0"/>
              <a:t>Fourier transform</a:t>
            </a:r>
          </a:p>
        </p:txBody>
      </p:sp>
    </p:spTree>
    <p:extLst>
      <p:ext uri="{BB962C8B-B14F-4D97-AF65-F5344CB8AC3E}">
        <p14:creationId xmlns:p14="http://schemas.microsoft.com/office/powerpoint/2010/main" val="161313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981200" y="304800"/>
            <a:ext cx="8686800" cy="1143000"/>
          </a:xfrm>
        </p:spPr>
        <p:txBody>
          <a:bodyPr/>
          <a:lstStyle/>
          <a:p>
            <a:r>
              <a:rPr lang="en-US" sz="4000" dirty="0">
                <a:latin typeface="Arial" charset="0"/>
                <a:cs typeface="ＭＳ Ｐゴシック" charset="0"/>
              </a:rPr>
              <a:t>Classes of stochastic processes</a:t>
            </a:r>
            <a:endParaRPr lang="en-US" sz="4000" dirty="0">
              <a:latin typeface="Arial" charset="0"/>
              <a:ea typeface="ＭＳ Ｐゴシック" charset="0"/>
              <a:cs typeface="ＭＳ Ｐゴシック" charset="0"/>
            </a:endParaRPr>
          </a:p>
        </p:txBody>
      </p:sp>
      <p:sp>
        <p:nvSpPr>
          <p:cNvPr id="79875" name="Rectangle 3"/>
          <p:cNvSpPr>
            <a:spLocks noGrp="1" noChangeArrowheads="1"/>
          </p:cNvSpPr>
          <p:nvPr>
            <p:ph type="body" idx="1"/>
          </p:nvPr>
        </p:nvSpPr>
        <p:spPr>
          <a:xfrm>
            <a:off x="770021" y="1600201"/>
            <a:ext cx="5281137" cy="4525963"/>
          </a:xfrm>
        </p:spPr>
        <p:txBody>
          <a:bodyPr>
            <a:normAutofit/>
          </a:bodyPr>
          <a:lstStyle/>
          <a:p>
            <a:pPr>
              <a:lnSpc>
                <a:spcPct val="80000"/>
              </a:lnSpc>
            </a:pPr>
            <a:r>
              <a:rPr lang="en-US" sz="2000" b="1" dirty="0">
                <a:latin typeface="Arial" charset="0"/>
                <a:ea typeface="ＭＳ Ｐゴシック" charset="0"/>
                <a:cs typeface="ＭＳ Ｐゴシック" charset="0"/>
              </a:rPr>
              <a:t>White Noise (WN)</a:t>
            </a:r>
          </a:p>
          <a:p>
            <a:pPr lvl="1">
              <a:lnSpc>
                <a:spcPct val="80000"/>
              </a:lnSpc>
            </a:pPr>
            <a:r>
              <a:rPr lang="en-US" sz="1800" dirty="0">
                <a:latin typeface="Arial" charset="0"/>
                <a:ea typeface="ＭＳ Ｐゴシック" charset="0"/>
              </a:rPr>
              <a:t>Uncorrelated</a:t>
            </a:r>
          </a:p>
          <a:p>
            <a:pPr lvl="1">
              <a:lnSpc>
                <a:spcPct val="80000"/>
              </a:lnSpc>
            </a:pPr>
            <a:r>
              <a:rPr lang="en-US" sz="1800" dirty="0">
                <a:latin typeface="Arial" charset="0"/>
                <a:ea typeface="ＭＳ Ｐゴシック" charset="0"/>
              </a:rPr>
              <a:t>Flat power spectrum</a:t>
            </a:r>
          </a:p>
          <a:p>
            <a:pPr>
              <a:lnSpc>
                <a:spcPct val="80000"/>
              </a:lnSpc>
            </a:pPr>
            <a:endParaRPr lang="en-US" sz="2000" dirty="0">
              <a:latin typeface="Arial" charset="0"/>
              <a:ea typeface="ＭＳ Ｐゴシック" charset="0"/>
              <a:cs typeface="ＭＳ Ｐゴシック" charset="0"/>
            </a:endParaRPr>
          </a:p>
          <a:p>
            <a:pPr>
              <a:lnSpc>
                <a:spcPct val="80000"/>
              </a:lnSpc>
            </a:pPr>
            <a:r>
              <a:rPr lang="en-US" sz="2000" b="1" dirty="0">
                <a:latin typeface="Arial" charset="0"/>
                <a:ea typeface="ＭＳ Ｐゴシック" charset="0"/>
                <a:cs typeface="ＭＳ Ｐゴシック" charset="0"/>
              </a:rPr>
              <a:t>Red Noise (RN)</a:t>
            </a:r>
          </a:p>
          <a:p>
            <a:pPr lvl="1">
              <a:lnSpc>
                <a:spcPct val="80000"/>
              </a:lnSpc>
            </a:pPr>
            <a:r>
              <a:rPr lang="en-US" sz="1800" dirty="0">
                <a:latin typeface="Arial" charset="0"/>
                <a:ea typeface="ＭＳ Ｐゴシック" charset="0"/>
              </a:rPr>
              <a:t>Correlated noise</a:t>
            </a:r>
          </a:p>
          <a:p>
            <a:pPr lvl="1">
              <a:lnSpc>
                <a:spcPct val="80000"/>
              </a:lnSpc>
            </a:pPr>
            <a:r>
              <a:rPr lang="en-US" sz="1800" dirty="0">
                <a:latin typeface="Arial" charset="0"/>
                <a:ea typeface="ＭＳ Ｐゴシック" charset="0"/>
              </a:rPr>
              <a:t>Wide-sense stationary</a:t>
            </a:r>
          </a:p>
          <a:p>
            <a:pPr lvl="1">
              <a:lnSpc>
                <a:spcPct val="80000"/>
              </a:lnSpc>
            </a:pPr>
            <a:r>
              <a:rPr lang="en-US" sz="1800" dirty="0">
                <a:latin typeface="Arial" charset="0"/>
                <a:ea typeface="ＭＳ Ｐゴシック" charset="0"/>
              </a:rPr>
              <a:t>Random walks</a:t>
            </a:r>
          </a:p>
          <a:p>
            <a:pPr lvl="1">
              <a:lnSpc>
                <a:spcPct val="80000"/>
              </a:lnSpc>
            </a:pPr>
            <a:r>
              <a:rPr lang="ja-JP" altLang="en-US" sz="1800" dirty="0">
                <a:latin typeface="Arial" charset="0"/>
                <a:ea typeface="ＭＳ Ｐゴシック" charset="0"/>
              </a:rPr>
              <a:t>“</a:t>
            </a:r>
            <a:r>
              <a:rPr lang="en-US" sz="1800" dirty="0">
                <a:latin typeface="Arial" charset="0"/>
                <a:ea typeface="ＭＳ Ｐゴシック" charset="0"/>
              </a:rPr>
              <a:t>Red Power spectrum</a:t>
            </a:r>
            <a:r>
              <a:rPr lang="ja-JP" altLang="en-US" sz="1800" dirty="0">
                <a:latin typeface="Arial" charset="0"/>
                <a:ea typeface="ＭＳ Ｐゴシック" charset="0"/>
              </a:rPr>
              <a:t>”</a:t>
            </a:r>
            <a:r>
              <a:rPr lang="en-US" sz="1800" dirty="0">
                <a:latin typeface="Arial" charset="0"/>
                <a:ea typeface="ＭＳ Ｐゴシック" charset="0"/>
              </a:rPr>
              <a:t> (more power at lower frequency)</a:t>
            </a:r>
          </a:p>
          <a:p>
            <a:pPr lvl="1">
              <a:lnSpc>
                <a:spcPct val="80000"/>
              </a:lnSpc>
            </a:pPr>
            <a:endParaRPr lang="en-US" sz="1800" dirty="0">
              <a:latin typeface="Arial" charset="0"/>
              <a:ea typeface="ＭＳ Ｐゴシック" charset="0"/>
            </a:endParaRPr>
          </a:p>
          <a:p>
            <a:pPr>
              <a:lnSpc>
                <a:spcPct val="80000"/>
              </a:lnSpc>
            </a:pPr>
            <a:r>
              <a:rPr lang="en-US" sz="2000" b="1" dirty="0">
                <a:latin typeface="Arial" charset="0"/>
                <a:ea typeface="ＭＳ Ｐゴシック" charset="0"/>
                <a:cs typeface="ＭＳ Ｐゴシック" charset="0"/>
              </a:rPr>
              <a:t>Band limited noise</a:t>
            </a:r>
          </a:p>
          <a:p>
            <a:pPr lvl="1">
              <a:lnSpc>
                <a:spcPct val="80000"/>
              </a:lnSpc>
            </a:pPr>
            <a:r>
              <a:rPr lang="en-US" sz="1800" dirty="0">
                <a:latin typeface="Arial" charset="0"/>
                <a:ea typeface="ＭＳ Ｐゴシック" charset="0"/>
              </a:rPr>
              <a:t>Red power spectrum with cut-offs</a:t>
            </a:r>
          </a:p>
          <a:p>
            <a:pPr lvl="1">
              <a:lnSpc>
                <a:spcPct val="80000"/>
              </a:lnSpc>
            </a:pPr>
            <a:r>
              <a:rPr lang="en-US" sz="1800" dirty="0">
                <a:latin typeface="Arial" charset="0"/>
                <a:ea typeface="ＭＳ Ｐゴシック" charset="0"/>
              </a:rPr>
              <a:t>Excess power at certain frequencies</a:t>
            </a:r>
          </a:p>
        </p:txBody>
      </p:sp>
      <p:sp>
        <p:nvSpPr>
          <p:cNvPr id="79876" name="Line 7"/>
          <p:cNvSpPr>
            <a:spLocks noChangeShapeType="1"/>
          </p:cNvSpPr>
          <p:nvPr/>
        </p:nvSpPr>
        <p:spPr bwMode="auto">
          <a:xfrm flipV="1">
            <a:off x="6477000" y="1676400"/>
            <a:ext cx="0" cy="2438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77" name="Line 8"/>
          <p:cNvSpPr>
            <a:spLocks noChangeShapeType="1"/>
          </p:cNvSpPr>
          <p:nvPr/>
        </p:nvSpPr>
        <p:spPr bwMode="auto">
          <a:xfrm flipV="1">
            <a:off x="6477000" y="4114800"/>
            <a:ext cx="3657600"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78" name="Line 9"/>
          <p:cNvSpPr>
            <a:spLocks noChangeShapeType="1"/>
          </p:cNvSpPr>
          <p:nvPr/>
        </p:nvSpPr>
        <p:spPr bwMode="auto">
          <a:xfrm flipV="1">
            <a:off x="6781800" y="4114800"/>
            <a:ext cx="7620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79" name="Line 10"/>
          <p:cNvSpPr>
            <a:spLocks noChangeShapeType="1"/>
          </p:cNvSpPr>
          <p:nvPr/>
        </p:nvSpPr>
        <p:spPr bwMode="auto">
          <a:xfrm flipV="1">
            <a:off x="6477000" y="3581400"/>
            <a:ext cx="3352800" cy="0"/>
          </a:xfrm>
          <a:prstGeom prst="line">
            <a:avLst/>
          </a:prstGeom>
          <a:noFill/>
          <a:ln w="254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80" name="Line 11"/>
          <p:cNvSpPr>
            <a:spLocks noChangeShapeType="1"/>
          </p:cNvSpPr>
          <p:nvPr/>
        </p:nvSpPr>
        <p:spPr bwMode="auto">
          <a:xfrm>
            <a:off x="6477000" y="2362200"/>
            <a:ext cx="2438400" cy="1752600"/>
          </a:xfrm>
          <a:prstGeom prst="line">
            <a:avLst/>
          </a:prstGeom>
          <a:noFill/>
          <a:ln w="254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81" name="Text Box 12"/>
          <p:cNvSpPr txBox="1">
            <a:spLocks noChangeArrowheads="1"/>
          </p:cNvSpPr>
          <p:nvPr/>
        </p:nvSpPr>
        <p:spPr bwMode="auto">
          <a:xfrm>
            <a:off x="9906001" y="3352801"/>
            <a:ext cx="17299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latin typeface="Calibri" panose="020F0502020204030204" pitchFamily="34" charset="0"/>
                <a:cs typeface="Calibri" panose="020F0502020204030204" pitchFamily="34" charset="0"/>
              </a:rPr>
              <a:t>White Noise</a:t>
            </a:r>
          </a:p>
        </p:txBody>
      </p:sp>
      <p:sp>
        <p:nvSpPr>
          <p:cNvPr id="79882" name="Text Box 13"/>
          <p:cNvSpPr txBox="1">
            <a:spLocks noChangeArrowheads="1"/>
          </p:cNvSpPr>
          <p:nvPr/>
        </p:nvSpPr>
        <p:spPr bwMode="auto">
          <a:xfrm>
            <a:off x="6858000" y="2209801"/>
            <a:ext cx="67999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a:solidFill>
                  <a:srgbClr val="FF0000"/>
                </a:solidFill>
                <a:latin typeface="Calibri" panose="020F0502020204030204" pitchFamily="34" charset="0"/>
                <a:cs typeface="Calibri" panose="020F0502020204030204" pitchFamily="34" charset="0"/>
              </a:rPr>
              <a:t>Red</a:t>
            </a:r>
          </a:p>
        </p:txBody>
      </p:sp>
      <p:sp>
        <p:nvSpPr>
          <p:cNvPr id="79883" name="Line 14"/>
          <p:cNvSpPr>
            <a:spLocks noChangeShapeType="1"/>
          </p:cNvSpPr>
          <p:nvPr/>
        </p:nvSpPr>
        <p:spPr bwMode="auto">
          <a:xfrm flipV="1">
            <a:off x="7086600" y="3048000"/>
            <a:ext cx="0" cy="10668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84" name="Line 16"/>
          <p:cNvSpPr>
            <a:spLocks noChangeShapeType="1"/>
          </p:cNvSpPr>
          <p:nvPr/>
        </p:nvSpPr>
        <p:spPr bwMode="auto">
          <a:xfrm>
            <a:off x="7086600" y="3048000"/>
            <a:ext cx="1905000" cy="3048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85" name="Text Box 17"/>
          <p:cNvSpPr txBox="1">
            <a:spLocks noChangeArrowheads="1"/>
          </p:cNvSpPr>
          <p:nvPr/>
        </p:nvSpPr>
        <p:spPr bwMode="auto">
          <a:xfrm rot="-5400000">
            <a:off x="4475044" y="2548881"/>
            <a:ext cx="32781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latin typeface="Calibri" panose="020F0502020204030204" pitchFamily="34" charset="0"/>
                <a:cs typeface="Calibri" panose="020F0502020204030204" pitchFamily="34" charset="0"/>
              </a:rPr>
              <a:t>Power Spectral Density</a:t>
            </a:r>
          </a:p>
        </p:txBody>
      </p:sp>
      <p:sp>
        <p:nvSpPr>
          <p:cNvPr id="79886" name="Line 18"/>
          <p:cNvSpPr>
            <a:spLocks noChangeShapeType="1"/>
          </p:cNvSpPr>
          <p:nvPr/>
        </p:nvSpPr>
        <p:spPr bwMode="auto">
          <a:xfrm>
            <a:off x="8991600" y="3352800"/>
            <a:ext cx="0" cy="7620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887" name="Text Box 19"/>
          <p:cNvSpPr txBox="1">
            <a:spLocks noChangeArrowheads="1"/>
          </p:cNvSpPr>
          <p:nvPr/>
        </p:nvSpPr>
        <p:spPr bwMode="auto">
          <a:xfrm>
            <a:off x="6664036" y="4419601"/>
            <a:ext cx="295946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latin typeface="Calibri" panose="020F0502020204030204" pitchFamily="34" charset="0"/>
                <a:cs typeface="Calibri" panose="020F0502020204030204" pitchFamily="34" charset="0"/>
              </a:rPr>
              <a:t>Fluctuation Frequency</a:t>
            </a:r>
          </a:p>
        </p:txBody>
      </p:sp>
      <p:sp>
        <p:nvSpPr>
          <p:cNvPr id="79888" name="Text Box 20"/>
          <p:cNvSpPr txBox="1">
            <a:spLocks noChangeArrowheads="1"/>
          </p:cNvSpPr>
          <p:nvPr/>
        </p:nvSpPr>
        <p:spPr bwMode="auto">
          <a:xfrm>
            <a:off x="7985126" y="2779714"/>
            <a:ext cx="181331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latin typeface="Calibri" panose="020F0502020204030204" pitchFamily="34" charset="0"/>
                <a:cs typeface="Calibri" panose="020F0502020204030204" pitchFamily="34" charset="0"/>
              </a:rPr>
              <a:t>Band-limited</a:t>
            </a:r>
          </a:p>
        </p:txBody>
      </p:sp>
      <p:sp>
        <p:nvSpPr>
          <p:cNvPr id="79889" name="Text Box 21"/>
          <p:cNvSpPr txBox="1">
            <a:spLocks noChangeArrowheads="1"/>
          </p:cNvSpPr>
          <p:nvPr/>
        </p:nvSpPr>
        <p:spPr bwMode="auto">
          <a:xfrm>
            <a:off x="7712278" y="1448448"/>
            <a:ext cx="332655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dirty="0">
                <a:latin typeface="Calibri" panose="020F0502020204030204" pitchFamily="34" charset="0"/>
                <a:cs typeface="Calibri" panose="020F0502020204030204" pitchFamily="34" charset="0"/>
              </a:rPr>
              <a:t>Schematic Power Spectra</a:t>
            </a:r>
          </a:p>
        </p:txBody>
      </p:sp>
    </p:spTree>
    <p:extLst>
      <p:ext uri="{BB962C8B-B14F-4D97-AF65-F5344CB8AC3E}">
        <p14:creationId xmlns:p14="http://schemas.microsoft.com/office/powerpoint/2010/main" val="99413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0919-C111-DB4D-9D59-2A0B491D58C2}"/>
              </a:ext>
            </a:extLst>
          </p:cNvPr>
          <p:cNvSpPr>
            <a:spLocks noGrp="1"/>
          </p:cNvSpPr>
          <p:nvPr>
            <p:ph type="title"/>
          </p:nvPr>
        </p:nvSpPr>
        <p:spPr/>
        <p:txBody>
          <a:bodyPr/>
          <a:lstStyle/>
          <a:p>
            <a:r>
              <a:rPr lang="en-US" dirty="0"/>
              <a:t>Pulsar timing</a:t>
            </a:r>
          </a:p>
        </p:txBody>
      </p:sp>
      <p:sp>
        <p:nvSpPr>
          <p:cNvPr id="3" name="Content Placeholder 2">
            <a:extLst>
              <a:ext uri="{FF2B5EF4-FFF2-40B4-BE49-F238E27FC236}">
                <a16:creationId xmlns:a16="http://schemas.microsoft.com/office/drawing/2014/main" id="{6EDB6585-0A9F-4843-9957-2B285CFA38CE}"/>
              </a:ext>
            </a:extLst>
          </p:cNvPr>
          <p:cNvSpPr>
            <a:spLocks noGrp="1"/>
          </p:cNvSpPr>
          <p:nvPr>
            <p:ph idx="1"/>
          </p:nvPr>
        </p:nvSpPr>
        <p:spPr>
          <a:xfrm>
            <a:off x="838201" y="1426029"/>
            <a:ext cx="5693228" cy="4942114"/>
          </a:xfrm>
        </p:spPr>
        <p:txBody>
          <a:bodyPr>
            <a:normAutofit fontScale="77500" lnSpcReduction="20000"/>
          </a:bodyPr>
          <a:lstStyle/>
          <a:p>
            <a:r>
              <a:rPr lang="en-US" dirty="0"/>
              <a:t>Power of pulsar timing technique:  account for every rotation of pulsar over data set</a:t>
            </a:r>
          </a:p>
          <a:p>
            <a:endParaRPr lang="en-US" dirty="0"/>
          </a:p>
          <a:p>
            <a:r>
              <a:rPr lang="en-US" dirty="0"/>
              <a:t>Enables effects that only cause weak doppler shifts of pulsar to be confidently measured</a:t>
            </a:r>
          </a:p>
          <a:p>
            <a:pPr lvl="1"/>
            <a:r>
              <a:rPr lang="en-US" dirty="0"/>
              <a:t>Search for gravitational waves</a:t>
            </a:r>
          </a:p>
          <a:p>
            <a:pPr lvl="1"/>
            <a:r>
              <a:rPr lang="en-US" dirty="0"/>
              <a:t>Tests of general relativity</a:t>
            </a:r>
          </a:p>
          <a:p>
            <a:pPr lvl="1"/>
            <a:r>
              <a:rPr lang="en-US" dirty="0"/>
              <a:t>Masses of neutron stars</a:t>
            </a:r>
          </a:p>
          <a:p>
            <a:pPr lvl="1"/>
            <a:r>
              <a:rPr lang="en-US" dirty="0"/>
              <a:t>Interiors and </a:t>
            </a:r>
            <a:r>
              <a:rPr lang="en-US" dirty="0" err="1"/>
              <a:t>magnetsopheres</a:t>
            </a:r>
            <a:r>
              <a:rPr lang="en-US" dirty="0"/>
              <a:t> as well (glitches/magnetospheric state changes, etc.)</a:t>
            </a:r>
          </a:p>
          <a:p>
            <a:pPr lvl="1"/>
            <a:endParaRPr lang="en-US" dirty="0"/>
          </a:p>
          <a:p>
            <a:pPr marL="0" indent="0">
              <a:buNone/>
            </a:pPr>
            <a:endParaRPr lang="en-US" dirty="0"/>
          </a:p>
          <a:p>
            <a:r>
              <a:rPr lang="en-US" dirty="0"/>
              <a:t>Purpose of this talk:</a:t>
            </a:r>
          </a:p>
          <a:p>
            <a:pPr lvl="1"/>
            <a:r>
              <a:rPr lang="en-US" dirty="0"/>
              <a:t>Pulsar timing methods</a:t>
            </a:r>
          </a:p>
          <a:p>
            <a:pPr lvl="1"/>
            <a:r>
              <a:rPr lang="en-US" dirty="0"/>
              <a:t>Pulsar timing practicalities</a:t>
            </a:r>
          </a:p>
        </p:txBody>
      </p:sp>
      <p:pic>
        <p:nvPicPr>
          <p:cNvPr id="6" name="Picture 5">
            <a:extLst>
              <a:ext uri="{FF2B5EF4-FFF2-40B4-BE49-F238E27FC236}">
                <a16:creationId xmlns:a16="http://schemas.microsoft.com/office/drawing/2014/main" id="{F8689F00-7952-C24F-9FF2-B8CB502D2BC4}"/>
              </a:ext>
            </a:extLst>
          </p:cNvPr>
          <p:cNvPicPr>
            <a:picLocks noChangeAspect="1"/>
          </p:cNvPicPr>
          <p:nvPr/>
        </p:nvPicPr>
        <p:blipFill rotWithShape="1">
          <a:blip r:embed="rId2"/>
          <a:srcRect l="22603" t="18265" r="-46" b="20320"/>
          <a:stretch/>
        </p:blipFill>
        <p:spPr>
          <a:xfrm>
            <a:off x="6516098" y="1752600"/>
            <a:ext cx="5382978" cy="3415145"/>
          </a:xfrm>
          <a:prstGeom prst="rect">
            <a:avLst/>
          </a:prstGeom>
        </p:spPr>
      </p:pic>
      <p:sp>
        <p:nvSpPr>
          <p:cNvPr id="7" name="TextBox 6">
            <a:extLst>
              <a:ext uri="{FF2B5EF4-FFF2-40B4-BE49-F238E27FC236}">
                <a16:creationId xmlns:a16="http://schemas.microsoft.com/office/drawing/2014/main" id="{50BC5969-27DC-2F4F-BA5F-615B972B43C6}"/>
              </a:ext>
            </a:extLst>
          </p:cNvPr>
          <p:cNvSpPr txBox="1"/>
          <p:nvPr/>
        </p:nvSpPr>
        <p:spPr>
          <a:xfrm>
            <a:off x="7086600" y="1066800"/>
            <a:ext cx="4432560" cy="369332"/>
          </a:xfrm>
          <a:prstGeom prst="rect">
            <a:avLst/>
          </a:prstGeom>
          <a:noFill/>
        </p:spPr>
        <p:txBody>
          <a:bodyPr wrap="none" rtlCol="0">
            <a:spAutoFit/>
          </a:bodyPr>
          <a:lstStyle/>
          <a:p>
            <a:r>
              <a:rPr lang="en-US" dirty="0"/>
              <a:t>Observations of millisecond pulsar B1937+21 </a:t>
            </a:r>
          </a:p>
        </p:txBody>
      </p:sp>
      <p:sp>
        <p:nvSpPr>
          <p:cNvPr id="8" name="Rectangle 7">
            <a:extLst>
              <a:ext uri="{FF2B5EF4-FFF2-40B4-BE49-F238E27FC236}">
                <a16:creationId xmlns:a16="http://schemas.microsoft.com/office/drawing/2014/main" id="{3B60C305-F19D-B74E-B7C5-CA125B673FF5}"/>
              </a:ext>
            </a:extLst>
          </p:cNvPr>
          <p:cNvSpPr/>
          <p:nvPr/>
        </p:nvSpPr>
        <p:spPr>
          <a:xfrm>
            <a:off x="6553408" y="5392779"/>
            <a:ext cx="5638592" cy="646331"/>
          </a:xfrm>
          <a:prstGeom prst="rect">
            <a:avLst/>
          </a:prstGeom>
        </p:spPr>
        <p:txBody>
          <a:bodyPr wrap="square">
            <a:spAutoFit/>
          </a:bodyPr>
          <a:lstStyle/>
          <a:p>
            <a:r>
              <a:rPr lang="en-US" dirty="0"/>
              <a:t>Last observation (2018): 674,489,762,880 pulse periods after first observation (1984)</a:t>
            </a:r>
          </a:p>
        </p:txBody>
      </p:sp>
      <p:sp>
        <p:nvSpPr>
          <p:cNvPr id="9" name="TextBox 8">
            <a:extLst>
              <a:ext uri="{FF2B5EF4-FFF2-40B4-BE49-F238E27FC236}">
                <a16:creationId xmlns:a16="http://schemas.microsoft.com/office/drawing/2014/main" id="{106D3AED-9829-164F-B76F-12CF342E98AB}"/>
              </a:ext>
            </a:extLst>
          </p:cNvPr>
          <p:cNvSpPr txBox="1"/>
          <p:nvPr/>
        </p:nvSpPr>
        <p:spPr>
          <a:xfrm>
            <a:off x="7478486" y="63681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0434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A6E4FE81-9210-5E42-8CF5-BEE7565A9B23}"/>
              </a:ext>
            </a:extLst>
          </p:cNvPr>
          <p:cNvSpPr>
            <a:spLocks noGrp="1"/>
          </p:cNvSpPr>
          <p:nvPr>
            <p:ph type="title"/>
          </p:nvPr>
        </p:nvSpPr>
        <p:spPr/>
        <p:txBody>
          <a:bodyPr/>
          <a:lstStyle/>
          <a:p>
            <a:pPr eaLnBrk="1" hangingPunct="1"/>
            <a:r>
              <a:rPr lang="en-US" altLang="en-US" sz="3600" dirty="0">
                <a:ea typeface="ＭＳ Ｐゴシック" panose="020B0600070205080204" pitchFamily="34" charset="-128"/>
              </a:rPr>
              <a:t>Pulse jitter</a:t>
            </a:r>
          </a:p>
        </p:txBody>
      </p:sp>
      <p:sp>
        <p:nvSpPr>
          <p:cNvPr id="96260" name="Date Placeholder 3">
            <a:extLst>
              <a:ext uri="{FF2B5EF4-FFF2-40B4-BE49-F238E27FC236}">
                <a16:creationId xmlns:a16="http://schemas.microsoft.com/office/drawing/2014/main" id="{9DDE90D4-1EF7-A946-B797-B41E5EB7B99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t>23 June 2010</a:t>
            </a:r>
          </a:p>
        </p:txBody>
      </p:sp>
      <p:sp>
        <p:nvSpPr>
          <p:cNvPr id="96261" name="Footer Placeholder 4">
            <a:extLst>
              <a:ext uri="{FF2B5EF4-FFF2-40B4-BE49-F238E27FC236}">
                <a16:creationId xmlns:a16="http://schemas.microsoft.com/office/drawing/2014/main" id="{8D7D9F63-627C-B043-8A5D-DDAEF800268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t>Jim Cordes       IPTA2010      Leiden</a:t>
            </a:r>
          </a:p>
        </p:txBody>
      </p:sp>
      <p:sp>
        <p:nvSpPr>
          <p:cNvPr id="96262" name="Slide Number Placeholder 5">
            <a:extLst>
              <a:ext uri="{FF2B5EF4-FFF2-40B4-BE49-F238E27FC236}">
                <a16:creationId xmlns:a16="http://schemas.microsoft.com/office/drawing/2014/main" id="{88141E20-A01F-604E-B7E2-B3F59105BA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F34C55F5-7D0D-1245-926F-0B341F03E827}" type="slidenum">
              <a:rPr lang="en-US" altLang="en-US" sz="1400"/>
              <a:pPr eaLnBrk="1" hangingPunct="1"/>
              <a:t>20</a:t>
            </a:fld>
            <a:endParaRPr lang="en-US" altLang="en-US" sz="1400"/>
          </a:p>
        </p:txBody>
      </p:sp>
      <p:pic>
        <p:nvPicPr>
          <p:cNvPr id="96268" name="Picture 4" descr="1740PULS">
            <a:extLst>
              <a:ext uri="{FF2B5EF4-FFF2-40B4-BE49-F238E27FC236}">
                <a16:creationId xmlns:a16="http://schemas.microsoft.com/office/drawing/2014/main" id="{5646CAEE-0BFE-7948-9BCB-65E4754EC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53" t="11436" r="46474" b="20203"/>
          <a:stretch>
            <a:fillRect/>
          </a:stretch>
        </p:blipFill>
        <p:spPr bwMode="auto">
          <a:xfrm>
            <a:off x="7889241" y="1131888"/>
            <a:ext cx="2550160" cy="450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3494F81-FA73-9445-B7A8-F24644BD9726}"/>
              </a:ext>
            </a:extLst>
          </p:cNvPr>
          <p:cNvSpPr txBox="1"/>
          <p:nvPr/>
        </p:nvSpPr>
        <p:spPr>
          <a:xfrm>
            <a:off x="1143000" y="1905000"/>
            <a:ext cx="57912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pulsars profiles usually average to the same shape, individual pulses can have very different shapes</a:t>
            </a:r>
          </a:p>
          <a:p>
            <a:endParaRPr lang="en-US" dirty="0"/>
          </a:p>
          <a:p>
            <a:pPr marL="285750" indent="-285750">
              <a:buFont typeface="Arial" panose="020B0604020202020204" pitchFamily="34" charset="0"/>
              <a:buChar char="•"/>
            </a:pPr>
            <a:r>
              <a:rPr lang="en-US" dirty="0"/>
              <a:t>This introduces excess noise in arrival time measurements if not properly accounted for.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Pulse shape variations are uncorrelated pulse to pulse (or have a short correlation time)</a:t>
            </a:r>
          </a:p>
          <a:p>
            <a:pPr marL="742950" lvl="1" indent="-285750">
              <a:buFont typeface="Arial" panose="020B0604020202020204" pitchFamily="34" charset="0"/>
              <a:buChar char="•"/>
            </a:pPr>
            <a:r>
              <a:rPr lang="en-US" b="1" dirty="0"/>
              <a:t>White-noise process</a:t>
            </a:r>
          </a:p>
        </p:txBody>
      </p:sp>
    </p:spTree>
    <p:extLst>
      <p:ext uri="{BB962C8B-B14F-4D97-AF65-F5344CB8AC3E}">
        <p14:creationId xmlns:p14="http://schemas.microsoft.com/office/powerpoint/2010/main" val="454562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A6E4FE81-9210-5E42-8CF5-BEE7565A9B23}"/>
              </a:ext>
            </a:extLst>
          </p:cNvPr>
          <p:cNvSpPr>
            <a:spLocks noGrp="1"/>
          </p:cNvSpPr>
          <p:nvPr>
            <p:ph type="title"/>
          </p:nvPr>
        </p:nvSpPr>
        <p:spPr/>
        <p:txBody>
          <a:bodyPr/>
          <a:lstStyle/>
          <a:p>
            <a:pPr eaLnBrk="1" hangingPunct="1"/>
            <a:r>
              <a:rPr lang="en-US" altLang="en-US" sz="3600" dirty="0">
                <a:ea typeface="ＭＳ Ｐゴシック" panose="020B0600070205080204" pitchFamily="34" charset="-128"/>
              </a:rPr>
              <a:t>Pulse jitter</a:t>
            </a:r>
          </a:p>
        </p:txBody>
      </p:sp>
      <p:sp>
        <p:nvSpPr>
          <p:cNvPr id="96260" name="Date Placeholder 3">
            <a:extLst>
              <a:ext uri="{FF2B5EF4-FFF2-40B4-BE49-F238E27FC236}">
                <a16:creationId xmlns:a16="http://schemas.microsoft.com/office/drawing/2014/main" id="{9DDE90D4-1EF7-A946-B797-B41E5EB7B99C}"/>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t>23 June 2010</a:t>
            </a:r>
          </a:p>
        </p:txBody>
      </p:sp>
      <p:sp>
        <p:nvSpPr>
          <p:cNvPr id="96261" name="Footer Placeholder 4">
            <a:extLst>
              <a:ext uri="{FF2B5EF4-FFF2-40B4-BE49-F238E27FC236}">
                <a16:creationId xmlns:a16="http://schemas.microsoft.com/office/drawing/2014/main" id="{8D7D9F63-627C-B043-8A5D-DDAEF800268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t>Jim Cordes       IPTA2010      Leiden</a:t>
            </a:r>
          </a:p>
        </p:txBody>
      </p:sp>
      <p:sp>
        <p:nvSpPr>
          <p:cNvPr id="96262" name="Slide Number Placeholder 5">
            <a:extLst>
              <a:ext uri="{FF2B5EF4-FFF2-40B4-BE49-F238E27FC236}">
                <a16:creationId xmlns:a16="http://schemas.microsoft.com/office/drawing/2014/main" id="{88141E20-A01F-604E-B7E2-B3F59105BA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F34C55F5-7D0D-1245-926F-0B341F03E827}" type="slidenum">
              <a:rPr lang="en-US" altLang="en-US" sz="1400"/>
              <a:pPr eaLnBrk="1" hangingPunct="1"/>
              <a:t>21</a:t>
            </a:fld>
            <a:endParaRPr lang="en-US" altLang="en-US" sz="1400"/>
          </a:p>
        </p:txBody>
      </p:sp>
      <p:sp>
        <p:nvSpPr>
          <p:cNvPr id="5" name="TextBox 4">
            <a:extLst>
              <a:ext uri="{FF2B5EF4-FFF2-40B4-BE49-F238E27FC236}">
                <a16:creationId xmlns:a16="http://schemas.microsoft.com/office/drawing/2014/main" id="{A3494F81-FA73-9445-B7A8-F24644BD9726}"/>
              </a:ext>
            </a:extLst>
          </p:cNvPr>
          <p:cNvSpPr txBox="1"/>
          <p:nvPr/>
        </p:nvSpPr>
        <p:spPr>
          <a:xfrm>
            <a:off x="1143000" y="1905000"/>
            <a:ext cx="57912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While pulsars profiles usually average to the same shape, individual pulses can have very different shapes</a:t>
            </a:r>
          </a:p>
          <a:p>
            <a:endParaRPr lang="en-US" dirty="0"/>
          </a:p>
          <a:p>
            <a:pPr marL="285750" indent="-285750">
              <a:buFont typeface="Arial" panose="020B0604020202020204" pitchFamily="34" charset="0"/>
              <a:buChar char="•"/>
            </a:pPr>
            <a:r>
              <a:rPr lang="en-US" dirty="0"/>
              <a:t>This introduces excess noise in arrival time measurements if not properly accounted for.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Pulse shape variations are uncorrelated pulse to pulse (or have a short correlation time)</a:t>
            </a:r>
          </a:p>
          <a:p>
            <a:pPr marL="742950" lvl="1" indent="-285750">
              <a:buFont typeface="Arial" panose="020B0604020202020204" pitchFamily="34" charset="0"/>
              <a:buChar char="•"/>
            </a:pPr>
            <a:r>
              <a:rPr lang="en-US" b="1" dirty="0"/>
              <a:t>White-noise process</a:t>
            </a:r>
          </a:p>
        </p:txBody>
      </p:sp>
      <p:pic>
        <p:nvPicPr>
          <p:cNvPr id="8" name="Picture 7" descr="Background pattern&#10;&#10;Description automatically generated">
            <a:extLst>
              <a:ext uri="{FF2B5EF4-FFF2-40B4-BE49-F238E27FC236}">
                <a16:creationId xmlns:a16="http://schemas.microsoft.com/office/drawing/2014/main" id="{CC84A832-F470-094D-9ECC-8A19D5DC8158}"/>
              </a:ext>
            </a:extLst>
          </p:cNvPr>
          <p:cNvPicPr>
            <a:picLocks noChangeAspect="1"/>
          </p:cNvPicPr>
          <p:nvPr/>
        </p:nvPicPr>
        <p:blipFill>
          <a:blip r:embed="rId2"/>
          <a:stretch>
            <a:fillRect/>
          </a:stretch>
        </p:blipFill>
        <p:spPr>
          <a:xfrm>
            <a:off x="8229600" y="1295400"/>
            <a:ext cx="3587445" cy="4330700"/>
          </a:xfrm>
          <a:prstGeom prst="rect">
            <a:avLst/>
          </a:prstGeom>
        </p:spPr>
      </p:pic>
      <p:sp>
        <p:nvSpPr>
          <p:cNvPr id="9" name="TextBox 8">
            <a:extLst>
              <a:ext uri="{FF2B5EF4-FFF2-40B4-BE49-F238E27FC236}">
                <a16:creationId xmlns:a16="http://schemas.microsoft.com/office/drawing/2014/main" id="{DC417F6A-1DA5-5544-BE53-2D8FE9D5AA8D}"/>
              </a:ext>
            </a:extLst>
          </p:cNvPr>
          <p:cNvSpPr txBox="1"/>
          <p:nvPr/>
        </p:nvSpPr>
        <p:spPr>
          <a:xfrm>
            <a:off x="8001000" y="5715000"/>
            <a:ext cx="3388172" cy="369332"/>
          </a:xfrm>
          <a:prstGeom prst="rect">
            <a:avLst/>
          </a:prstGeom>
          <a:noFill/>
        </p:spPr>
        <p:txBody>
          <a:bodyPr wrap="none" rtlCol="0">
            <a:spAutoFit/>
          </a:bodyPr>
          <a:lstStyle/>
          <a:p>
            <a:r>
              <a:rPr lang="en-US" i="1" dirty="0"/>
              <a:t>Joy Division </a:t>
            </a:r>
            <a:r>
              <a:rPr lang="en-US" dirty="0"/>
              <a:t>“Unknown Pleasures” </a:t>
            </a:r>
          </a:p>
        </p:txBody>
      </p:sp>
    </p:spTree>
    <p:extLst>
      <p:ext uri="{BB962C8B-B14F-4D97-AF65-F5344CB8AC3E}">
        <p14:creationId xmlns:p14="http://schemas.microsoft.com/office/powerpoint/2010/main" val="249784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noise</a:t>
            </a:r>
          </a:p>
        </p:txBody>
      </p:sp>
      <p:sp>
        <p:nvSpPr>
          <p:cNvPr id="3" name="Content Placeholder 2"/>
          <p:cNvSpPr>
            <a:spLocks noGrp="1"/>
          </p:cNvSpPr>
          <p:nvPr>
            <p:ph idx="1"/>
          </p:nvPr>
        </p:nvSpPr>
        <p:spPr>
          <a:xfrm>
            <a:off x="540328" y="1842654"/>
            <a:ext cx="4641272" cy="3948545"/>
          </a:xfrm>
        </p:spPr>
        <p:txBody>
          <a:bodyPr>
            <a:normAutofit/>
          </a:bodyPr>
          <a:lstStyle/>
          <a:p>
            <a:r>
              <a:rPr lang="en-US" dirty="0"/>
              <a:t>Noise that is uncorrelated on TOA-TOA time scales</a:t>
            </a:r>
          </a:p>
          <a:p>
            <a:endParaRPr lang="en-US" dirty="0"/>
          </a:p>
          <a:p>
            <a:r>
              <a:rPr lang="en-US" dirty="0"/>
              <a:t>Radiometer noise</a:t>
            </a:r>
          </a:p>
          <a:p>
            <a:endParaRPr lang="en-US" dirty="0"/>
          </a:p>
          <a:p>
            <a:r>
              <a:rPr lang="en-US" dirty="0"/>
              <a:t>Pulse-shape  variations (“jitter”)</a:t>
            </a:r>
          </a:p>
          <a:p>
            <a:endParaRPr lang="en-US" dirty="0"/>
          </a:p>
        </p:txBody>
      </p:sp>
      <p:sp>
        <p:nvSpPr>
          <p:cNvPr id="5" name="Slide Number Placeholder 4"/>
          <p:cNvSpPr>
            <a:spLocks noGrp="1"/>
          </p:cNvSpPr>
          <p:nvPr>
            <p:ph type="sldNum" sz="quarter" idx="11"/>
          </p:nvPr>
        </p:nvSpPr>
        <p:spPr/>
        <p:txBody>
          <a:bodyPr/>
          <a:lstStyle/>
          <a:p>
            <a:fld id="{0948A89B-F6D4-4D44-BE0D-4BF72C1A9D93}" type="slidenum">
              <a:rPr lang="en-US" smtClean="0"/>
              <a:pPr/>
              <a:t>22</a:t>
            </a:fld>
            <a:r>
              <a:rPr lang="en-US"/>
              <a:t>  |</a:t>
            </a:r>
          </a:p>
        </p:txBody>
      </p:sp>
      <p:pic>
        <p:nvPicPr>
          <p:cNvPr id="6" name="Picture 5"/>
          <p:cNvPicPr>
            <a:picLocks noChangeAspect="1"/>
          </p:cNvPicPr>
          <p:nvPr/>
        </p:nvPicPr>
        <p:blipFill>
          <a:blip r:embed="rId2"/>
          <a:stretch>
            <a:fillRect/>
          </a:stretch>
        </p:blipFill>
        <p:spPr>
          <a:xfrm>
            <a:off x="5699077" y="933782"/>
            <a:ext cx="5829195" cy="4552617"/>
          </a:xfrm>
          <a:prstGeom prst="rect">
            <a:avLst/>
          </a:prstGeom>
        </p:spPr>
      </p:pic>
      <p:sp>
        <p:nvSpPr>
          <p:cNvPr id="7" name="TextBox 6"/>
          <p:cNvSpPr txBox="1"/>
          <p:nvPr/>
        </p:nvSpPr>
        <p:spPr>
          <a:xfrm>
            <a:off x="6934200" y="5562600"/>
            <a:ext cx="4441438" cy="646331"/>
          </a:xfrm>
          <a:prstGeom prst="rect">
            <a:avLst/>
          </a:prstGeom>
          <a:noFill/>
        </p:spPr>
        <p:txBody>
          <a:bodyPr wrap="square" rtlCol="0">
            <a:spAutoFit/>
          </a:bodyPr>
          <a:lstStyle/>
          <a:p>
            <a:r>
              <a:rPr lang="en-US" dirty="0"/>
              <a:t>Pulse-shape variations in PSR J1713+0747 (Arecibo; Shannon &amp; Cordes 2012) </a:t>
            </a:r>
          </a:p>
        </p:txBody>
      </p:sp>
      <p:sp>
        <p:nvSpPr>
          <p:cNvPr id="4" name="TextBox 3">
            <a:extLst>
              <a:ext uri="{FF2B5EF4-FFF2-40B4-BE49-F238E27FC236}">
                <a16:creationId xmlns:a16="http://schemas.microsoft.com/office/drawing/2014/main" id="{279688E0-52AD-CD42-8476-36E0A0A3F2C1}"/>
              </a:ext>
            </a:extLst>
          </p:cNvPr>
          <p:cNvSpPr txBox="1"/>
          <p:nvPr/>
        </p:nvSpPr>
        <p:spPr>
          <a:xfrm>
            <a:off x="7392741" y="990600"/>
            <a:ext cx="1141659" cy="369332"/>
          </a:xfrm>
          <a:prstGeom prst="rect">
            <a:avLst/>
          </a:prstGeom>
          <a:noFill/>
        </p:spPr>
        <p:txBody>
          <a:bodyPr wrap="none" rtlCol="0">
            <a:spAutoFit/>
          </a:bodyPr>
          <a:lstStyle/>
          <a:p>
            <a:r>
              <a:rPr lang="en-US" dirty="0"/>
              <a:t>High band</a:t>
            </a:r>
          </a:p>
        </p:txBody>
      </p:sp>
      <p:sp>
        <p:nvSpPr>
          <p:cNvPr id="8" name="TextBox 7">
            <a:extLst>
              <a:ext uri="{FF2B5EF4-FFF2-40B4-BE49-F238E27FC236}">
                <a16:creationId xmlns:a16="http://schemas.microsoft.com/office/drawing/2014/main" id="{0B4A4DEE-6F30-484B-9429-58E5B4C66293}"/>
              </a:ext>
            </a:extLst>
          </p:cNvPr>
          <p:cNvSpPr txBox="1"/>
          <p:nvPr/>
        </p:nvSpPr>
        <p:spPr>
          <a:xfrm>
            <a:off x="7391400" y="2286000"/>
            <a:ext cx="1085554" cy="369332"/>
          </a:xfrm>
          <a:prstGeom prst="rect">
            <a:avLst/>
          </a:prstGeom>
          <a:noFill/>
        </p:spPr>
        <p:txBody>
          <a:bodyPr wrap="none" rtlCol="0">
            <a:spAutoFit/>
          </a:bodyPr>
          <a:lstStyle/>
          <a:p>
            <a:r>
              <a:rPr lang="en-US" dirty="0"/>
              <a:t>Mid band</a:t>
            </a:r>
          </a:p>
        </p:txBody>
      </p:sp>
      <p:sp>
        <p:nvSpPr>
          <p:cNvPr id="9" name="TextBox 8">
            <a:extLst>
              <a:ext uri="{FF2B5EF4-FFF2-40B4-BE49-F238E27FC236}">
                <a16:creationId xmlns:a16="http://schemas.microsoft.com/office/drawing/2014/main" id="{FA3856A7-7B40-3D4A-8338-B5FC92BF49F4}"/>
              </a:ext>
            </a:extLst>
          </p:cNvPr>
          <p:cNvSpPr txBox="1"/>
          <p:nvPr/>
        </p:nvSpPr>
        <p:spPr>
          <a:xfrm>
            <a:off x="7391400" y="3581400"/>
            <a:ext cx="1097480" cy="369332"/>
          </a:xfrm>
          <a:prstGeom prst="rect">
            <a:avLst/>
          </a:prstGeom>
          <a:noFill/>
        </p:spPr>
        <p:txBody>
          <a:bodyPr wrap="none" rtlCol="0">
            <a:spAutoFit/>
          </a:bodyPr>
          <a:lstStyle/>
          <a:p>
            <a:r>
              <a:rPr lang="en-US" dirty="0"/>
              <a:t>Low band</a:t>
            </a:r>
          </a:p>
        </p:txBody>
      </p:sp>
    </p:spTree>
    <p:extLst>
      <p:ext uri="{BB962C8B-B14F-4D97-AF65-F5344CB8AC3E}">
        <p14:creationId xmlns:p14="http://schemas.microsoft.com/office/powerpoint/2010/main" val="257625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7694-6F7E-844D-81C7-A6AA1ED2EFF4}"/>
              </a:ext>
            </a:extLst>
          </p:cNvPr>
          <p:cNvSpPr>
            <a:spLocks noGrp="1"/>
          </p:cNvSpPr>
          <p:nvPr>
            <p:ph type="title"/>
          </p:nvPr>
        </p:nvSpPr>
        <p:spPr/>
        <p:txBody>
          <a:bodyPr/>
          <a:lstStyle/>
          <a:p>
            <a:r>
              <a:rPr lang="en-US" dirty="0"/>
              <a:t>Timing noise/spin noise</a:t>
            </a:r>
          </a:p>
        </p:txBody>
      </p:sp>
      <p:pic>
        <p:nvPicPr>
          <p:cNvPr id="4" name="Picture 3">
            <a:extLst>
              <a:ext uri="{FF2B5EF4-FFF2-40B4-BE49-F238E27FC236}">
                <a16:creationId xmlns:a16="http://schemas.microsoft.com/office/drawing/2014/main" id="{DCEBBBE3-4FE5-FA4F-9ACB-D58A64085F24}"/>
              </a:ext>
            </a:extLst>
          </p:cNvPr>
          <p:cNvPicPr>
            <a:picLocks noChangeAspect="1"/>
          </p:cNvPicPr>
          <p:nvPr/>
        </p:nvPicPr>
        <p:blipFill rotWithShape="1">
          <a:blip r:embed="rId2"/>
          <a:srcRect t="-1219" b="1219"/>
          <a:stretch/>
        </p:blipFill>
        <p:spPr>
          <a:xfrm>
            <a:off x="6096000" y="1295400"/>
            <a:ext cx="5728787" cy="4810142"/>
          </a:xfrm>
          <a:prstGeom prst="rect">
            <a:avLst/>
          </a:prstGeom>
        </p:spPr>
      </p:pic>
      <p:sp>
        <p:nvSpPr>
          <p:cNvPr id="5" name="TextBox 4">
            <a:extLst>
              <a:ext uri="{FF2B5EF4-FFF2-40B4-BE49-F238E27FC236}">
                <a16:creationId xmlns:a16="http://schemas.microsoft.com/office/drawing/2014/main" id="{3B56A403-6E3D-B04B-8793-012C85B1898A}"/>
              </a:ext>
            </a:extLst>
          </p:cNvPr>
          <p:cNvSpPr txBox="1"/>
          <p:nvPr/>
        </p:nvSpPr>
        <p:spPr>
          <a:xfrm>
            <a:off x="8763000" y="1828800"/>
            <a:ext cx="2004075" cy="369332"/>
          </a:xfrm>
          <a:prstGeom prst="rect">
            <a:avLst/>
          </a:prstGeom>
          <a:noFill/>
        </p:spPr>
        <p:txBody>
          <a:bodyPr wrap="none" rtlCol="0">
            <a:spAutoFit/>
          </a:bodyPr>
          <a:lstStyle/>
          <a:p>
            <a:r>
              <a:rPr lang="en-US" dirty="0"/>
              <a:t>MSP PSR B1937+21</a:t>
            </a:r>
          </a:p>
        </p:txBody>
      </p:sp>
      <p:sp>
        <p:nvSpPr>
          <p:cNvPr id="3" name="TextBox 2">
            <a:extLst>
              <a:ext uri="{FF2B5EF4-FFF2-40B4-BE49-F238E27FC236}">
                <a16:creationId xmlns:a16="http://schemas.microsoft.com/office/drawing/2014/main" id="{ECC4FC57-7C70-F144-8F9D-E314013FDC9A}"/>
              </a:ext>
            </a:extLst>
          </p:cNvPr>
          <p:cNvSpPr txBox="1"/>
          <p:nvPr/>
        </p:nvSpPr>
        <p:spPr>
          <a:xfrm>
            <a:off x="762000" y="1905000"/>
            <a:ext cx="5638799" cy="4801314"/>
          </a:xfrm>
          <a:prstGeom prst="rect">
            <a:avLst/>
          </a:prstGeom>
          <a:noFill/>
        </p:spPr>
        <p:txBody>
          <a:bodyPr wrap="square" rtlCol="0">
            <a:spAutoFit/>
          </a:bodyPr>
          <a:lstStyle/>
          <a:p>
            <a:pPr marL="285750" indent="-285750">
              <a:buFont typeface="Arial" panose="020B0604020202020204" pitchFamily="34" charset="0"/>
              <a:buChar char="•"/>
            </a:pPr>
            <a:r>
              <a:rPr lang="en-US" sz="2400" dirty="0"/>
              <a:t>Excess red noise observed in timing residuals of young pulsars</a:t>
            </a:r>
          </a:p>
          <a:p>
            <a:pPr marL="742950" lvl="1" indent="-285750">
              <a:buFont typeface="Arial" panose="020B0604020202020204" pitchFamily="34" charset="0"/>
              <a:buChar char="•"/>
            </a:pPr>
            <a:r>
              <a:rPr lang="en-US" sz="2400" dirty="0"/>
              <a:t>Also observed in some millisecond pulsars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Achromatic:  same at all frequencies</a:t>
            </a:r>
          </a:p>
          <a:p>
            <a:pPr marL="285750" indent="-285750">
              <a:buFont typeface="Arial" panose="020B0604020202020204" pitchFamily="34" charset="0"/>
              <a:buChar char="•"/>
            </a:pPr>
            <a:endParaRPr lang="en-US" sz="2400" dirty="0"/>
          </a:p>
          <a:p>
            <a:endParaRPr lang="en-US" sz="2400" dirty="0"/>
          </a:p>
          <a:p>
            <a:pPr marL="285750" indent="-285750">
              <a:buFont typeface="Arial" panose="020B0604020202020204" pitchFamily="34" charset="0"/>
              <a:buChar char="•"/>
            </a:pPr>
            <a:r>
              <a:rPr lang="en-US" sz="2400" dirty="0"/>
              <a:t>Other achromatic red noise signal: gravitational waves</a:t>
            </a:r>
          </a:p>
          <a:p>
            <a:pPr marL="285750" indent="-285750">
              <a:buFont typeface="Arial" panose="020B0604020202020204" pitchFamily="34" charset="0"/>
              <a:buChar char="•"/>
            </a:pPr>
            <a:r>
              <a:rPr lang="en-US" sz="2400" dirty="0"/>
              <a:t>Want to account or it when undertaking tests of General relativity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3435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dirty="0">
                <a:latin typeface="Arial" charset="0"/>
                <a:ea typeface="ＭＳ Ｐゴシック" charset="0"/>
                <a:cs typeface="ＭＳ Ｐゴシック" charset="0"/>
              </a:rPr>
              <a:t>Simulated red noise</a:t>
            </a:r>
          </a:p>
        </p:txBody>
      </p:sp>
      <p:sp>
        <p:nvSpPr>
          <p:cNvPr id="105475" name="Rectangle 3"/>
          <p:cNvSpPr>
            <a:spLocks noGrp="1" noChangeArrowheads="1"/>
          </p:cNvSpPr>
          <p:nvPr>
            <p:ph type="body" idx="1"/>
          </p:nvPr>
        </p:nvSpPr>
        <p:spPr/>
        <p:txBody>
          <a:bodyPr/>
          <a:lstStyle/>
          <a:p>
            <a:endParaRPr lang="en-US" dirty="0">
              <a:latin typeface="Arial" charset="0"/>
              <a:ea typeface="ＭＳ Ｐゴシック" charset="0"/>
              <a:cs typeface="ＭＳ Ｐゴシック" charset="0"/>
            </a:endParaRPr>
          </a:p>
          <a:p>
            <a:endParaRPr lang="en-US" dirty="0">
              <a:latin typeface="Arial" charset="0"/>
              <a:ea typeface="ＭＳ Ｐゴシック" charset="0"/>
              <a:cs typeface="ＭＳ Ｐゴシック" charset="0"/>
            </a:endParaRPr>
          </a:p>
        </p:txBody>
      </p:sp>
      <p:sp>
        <p:nvSpPr>
          <p:cNvPr id="105476" name="Text Box 4"/>
          <p:cNvSpPr txBox="1">
            <a:spLocks noChangeArrowheads="1"/>
          </p:cNvSpPr>
          <p:nvPr/>
        </p:nvSpPr>
        <p:spPr bwMode="auto">
          <a:xfrm>
            <a:off x="678872" y="2175164"/>
            <a:ext cx="5569527"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AU" sz="2000" b="1" dirty="0">
                <a:latin typeface="+mn-lt"/>
              </a:rPr>
              <a:t>Realisations of the same statistically identical noise process</a:t>
            </a:r>
            <a:endParaRPr lang="en-US" sz="2000" dirty="0">
              <a:latin typeface="+mn-lt"/>
            </a:endParaRPr>
          </a:p>
        </p:txBody>
      </p:sp>
      <p:sp>
        <p:nvSpPr>
          <p:cNvPr id="105478" name="Text Box 6"/>
          <p:cNvSpPr txBox="1">
            <a:spLocks noChangeArrowheads="1"/>
          </p:cNvSpPr>
          <p:nvPr/>
        </p:nvSpPr>
        <p:spPr bwMode="auto">
          <a:xfrm>
            <a:off x="678872" y="3448135"/>
            <a:ext cx="5243945"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US" sz="2000" dirty="0">
                <a:latin typeface="+mn-lt"/>
              </a:rPr>
              <a:t>Red noise in an individual pulsar can have very similar shape to gravitational waves but also can potentially impact measurements of binary parameters in relativistic pulsars</a:t>
            </a:r>
          </a:p>
          <a:p>
            <a:pPr eaLnBrk="1" hangingPunct="1"/>
            <a:endParaRPr lang="en-US" sz="2000" dirty="0">
              <a:latin typeface="+mn-lt"/>
            </a:endParaRPr>
          </a:p>
          <a:p>
            <a:pPr eaLnBrk="1" hangingPunct="1"/>
            <a:r>
              <a:rPr lang="en-US" sz="2000" dirty="0">
                <a:latin typeface="+mn-lt"/>
              </a:rPr>
              <a:t>Want to account for it when measuring pulsar parameters</a:t>
            </a:r>
          </a:p>
        </p:txBody>
      </p:sp>
      <p:pic>
        <p:nvPicPr>
          <p:cNvPr id="2050" name="Picture 2">
            <a:extLst>
              <a:ext uri="{FF2B5EF4-FFF2-40B4-BE49-F238E27FC236}">
                <a16:creationId xmlns:a16="http://schemas.microsoft.com/office/drawing/2014/main" id="{F3ABC368-4044-694A-B89F-71FC350D0D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322" b="51724"/>
          <a:stretch/>
        </p:blipFill>
        <p:spPr bwMode="auto">
          <a:xfrm>
            <a:off x="7132209" y="1295400"/>
            <a:ext cx="5033515" cy="435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5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 noise</a:t>
            </a:r>
          </a:p>
        </p:txBody>
      </p:sp>
      <p:sp>
        <p:nvSpPr>
          <p:cNvPr id="3" name="Content Placeholder 2"/>
          <p:cNvSpPr>
            <a:spLocks noGrp="1"/>
          </p:cNvSpPr>
          <p:nvPr>
            <p:ph idx="1"/>
          </p:nvPr>
        </p:nvSpPr>
        <p:spPr>
          <a:xfrm>
            <a:off x="153445" y="1327988"/>
            <a:ext cx="5915686" cy="3013304"/>
          </a:xfrm>
        </p:spPr>
        <p:txBody>
          <a:bodyPr>
            <a:normAutofit/>
          </a:bodyPr>
          <a:lstStyle/>
          <a:p>
            <a:r>
              <a:rPr lang="en-US" sz="1800" dirty="0"/>
              <a:t>Most young pulsars show red spin noise</a:t>
            </a:r>
          </a:p>
          <a:p>
            <a:pPr lvl="1"/>
            <a:r>
              <a:rPr lang="en-US" sz="1800" dirty="0"/>
              <a:t>Rotation instabilities?</a:t>
            </a:r>
          </a:p>
          <a:p>
            <a:pPr lvl="1"/>
            <a:r>
              <a:rPr lang="en-US" sz="1800" dirty="0" err="1"/>
              <a:t>Magnetospheric</a:t>
            </a:r>
            <a:r>
              <a:rPr lang="en-US" sz="1800" dirty="0"/>
              <a:t> torque changes?</a:t>
            </a:r>
          </a:p>
          <a:p>
            <a:pPr lvl="1"/>
            <a:r>
              <a:rPr lang="en-US" sz="1800" dirty="0"/>
              <a:t>Open question:  is this a generic property of MSPs too?</a:t>
            </a:r>
          </a:p>
          <a:p>
            <a:pPr lvl="1"/>
            <a:r>
              <a:rPr lang="en-US" sz="1800" dirty="0"/>
              <a:t>Can have similar spectral properties to GWB</a:t>
            </a:r>
          </a:p>
          <a:p>
            <a:pPr lvl="1"/>
            <a:endParaRPr lang="en-US" sz="1000" dirty="0"/>
          </a:p>
          <a:p>
            <a:r>
              <a:rPr lang="en-US" sz="1800" dirty="0"/>
              <a:t>Solution:  need to (at least) model the presence of red noise in datasets</a:t>
            </a:r>
          </a:p>
        </p:txBody>
      </p:sp>
      <p:sp>
        <p:nvSpPr>
          <p:cNvPr id="5" name="Slide Number Placeholder 4"/>
          <p:cNvSpPr>
            <a:spLocks noGrp="1"/>
          </p:cNvSpPr>
          <p:nvPr>
            <p:ph type="sldNum" sz="quarter" idx="11"/>
          </p:nvPr>
        </p:nvSpPr>
        <p:spPr/>
        <p:txBody>
          <a:bodyPr/>
          <a:lstStyle/>
          <a:p>
            <a:fld id="{0948A89B-F6D4-4D44-BE0D-4BF72C1A9D93}" type="slidenum">
              <a:rPr lang="en-US" smtClean="0"/>
              <a:pPr/>
              <a:t>25</a:t>
            </a:fld>
            <a:r>
              <a:rPr lang="en-US"/>
              <a:t>  |</a:t>
            </a:r>
          </a:p>
        </p:txBody>
      </p:sp>
      <p:pic>
        <p:nvPicPr>
          <p:cNvPr id="7" name="Picture 6"/>
          <p:cNvPicPr>
            <a:picLocks noChangeAspect="1"/>
          </p:cNvPicPr>
          <p:nvPr/>
        </p:nvPicPr>
        <p:blipFill rotWithShape="1">
          <a:blip r:embed="rId2"/>
          <a:srcRect t="-1219" b="1219"/>
          <a:stretch/>
        </p:blipFill>
        <p:spPr>
          <a:xfrm>
            <a:off x="1883533" y="4003500"/>
            <a:ext cx="3399655" cy="2854500"/>
          </a:xfrm>
          <a:prstGeom prst="rect">
            <a:avLst/>
          </a:prstGeom>
        </p:spPr>
      </p:pic>
      <p:pic>
        <p:nvPicPr>
          <p:cNvPr id="8" name="Picture 7" descr="J1909_resid_10c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408" y="-3267744"/>
            <a:ext cx="7320268" cy="9473288"/>
          </a:xfrm>
          <a:prstGeom prst="rect">
            <a:avLst/>
          </a:prstGeom>
        </p:spPr>
      </p:pic>
      <p:sp>
        <p:nvSpPr>
          <p:cNvPr id="9" name="TextBox 8"/>
          <p:cNvSpPr txBox="1"/>
          <p:nvPr/>
        </p:nvSpPr>
        <p:spPr>
          <a:xfrm>
            <a:off x="6924093" y="3068960"/>
            <a:ext cx="652743" cy="369332"/>
          </a:xfrm>
          <a:prstGeom prst="rect">
            <a:avLst/>
          </a:prstGeom>
          <a:noFill/>
        </p:spPr>
        <p:txBody>
          <a:bodyPr wrap="none" rtlCol="0">
            <a:spAutoFit/>
          </a:bodyPr>
          <a:lstStyle/>
          <a:p>
            <a:r>
              <a:rPr lang="en-US" b="1" dirty="0"/>
              <a:t>2003</a:t>
            </a:r>
          </a:p>
        </p:txBody>
      </p:sp>
      <p:sp>
        <p:nvSpPr>
          <p:cNvPr id="10" name="TextBox 9"/>
          <p:cNvSpPr txBox="1"/>
          <p:nvPr/>
        </p:nvSpPr>
        <p:spPr>
          <a:xfrm>
            <a:off x="9372365" y="3104964"/>
            <a:ext cx="652743" cy="369332"/>
          </a:xfrm>
          <a:prstGeom prst="rect">
            <a:avLst/>
          </a:prstGeom>
          <a:noFill/>
        </p:spPr>
        <p:txBody>
          <a:bodyPr wrap="none" rtlCol="0">
            <a:spAutoFit/>
          </a:bodyPr>
          <a:lstStyle/>
          <a:p>
            <a:r>
              <a:rPr lang="en-US" b="1" dirty="0"/>
              <a:t>2014</a:t>
            </a:r>
          </a:p>
        </p:txBody>
      </p:sp>
      <p:sp>
        <p:nvSpPr>
          <p:cNvPr id="11" name="TextBox 10"/>
          <p:cNvSpPr txBox="1"/>
          <p:nvPr/>
        </p:nvSpPr>
        <p:spPr>
          <a:xfrm>
            <a:off x="3444368" y="4320961"/>
            <a:ext cx="1402948" cy="276999"/>
          </a:xfrm>
          <a:prstGeom prst="rect">
            <a:avLst/>
          </a:prstGeom>
          <a:noFill/>
        </p:spPr>
        <p:txBody>
          <a:bodyPr wrap="none" rtlCol="0">
            <a:spAutoFit/>
          </a:bodyPr>
          <a:lstStyle/>
          <a:p>
            <a:r>
              <a:rPr lang="en-US" sz="1200" dirty="0"/>
              <a:t>MSP PSR B1937+21</a:t>
            </a:r>
          </a:p>
        </p:txBody>
      </p:sp>
      <p:sp>
        <p:nvSpPr>
          <p:cNvPr id="13" name="TextBox 12"/>
          <p:cNvSpPr txBox="1"/>
          <p:nvPr/>
        </p:nvSpPr>
        <p:spPr>
          <a:xfrm>
            <a:off x="9012324" y="728701"/>
            <a:ext cx="1178528" cy="276999"/>
          </a:xfrm>
          <a:prstGeom prst="rect">
            <a:avLst/>
          </a:prstGeom>
          <a:noFill/>
        </p:spPr>
        <p:txBody>
          <a:bodyPr wrap="none" rtlCol="0">
            <a:spAutoFit/>
          </a:bodyPr>
          <a:lstStyle/>
          <a:p>
            <a:r>
              <a:rPr lang="en-US" sz="1200" dirty="0"/>
              <a:t>PSR J1024-0719</a:t>
            </a:r>
          </a:p>
        </p:txBody>
      </p:sp>
      <p:sp>
        <p:nvSpPr>
          <p:cNvPr id="14" name="TextBox 13"/>
          <p:cNvSpPr txBox="1"/>
          <p:nvPr/>
        </p:nvSpPr>
        <p:spPr>
          <a:xfrm>
            <a:off x="9084332" y="3537013"/>
            <a:ext cx="1178528" cy="276999"/>
          </a:xfrm>
          <a:prstGeom prst="rect">
            <a:avLst/>
          </a:prstGeom>
          <a:noFill/>
        </p:spPr>
        <p:txBody>
          <a:bodyPr wrap="none" rtlCol="0">
            <a:spAutoFit/>
          </a:bodyPr>
          <a:lstStyle/>
          <a:p>
            <a:r>
              <a:rPr lang="en-US" sz="1200" dirty="0"/>
              <a:t>PSR J1909-3744</a:t>
            </a:r>
          </a:p>
        </p:txBody>
      </p:sp>
      <p:pic>
        <p:nvPicPr>
          <p:cNvPr id="6" name="Picture 5" descr="J1024_resid.eps"/>
          <p:cNvPicPr>
            <a:picLocks noChangeAspect="1"/>
          </p:cNvPicPr>
          <p:nvPr/>
        </p:nvPicPr>
        <p:blipFill rotWithShape="1">
          <a:blip r:embed="rId4">
            <a:extLst>
              <a:ext uri="{28A0092B-C50C-407E-A947-70E740481C1C}">
                <a14:useLocalDpi xmlns:a14="http://schemas.microsoft.com/office/drawing/2010/main" val="0"/>
              </a:ext>
            </a:extLst>
          </a:blip>
          <a:srcRect t="38309" b="-38321"/>
          <a:stretch/>
        </p:blipFill>
        <p:spPr>
          <a:xfrm>
            <a:off x="4847316" y="-2403648"/>
            <a:ext cx="7261352" cy="9397044"/>
          </a:xfrm>
          <a:prstGeom prst="rect">
            <a:avLst/>
          </a:prstGeom>
        </p:spPr>
      </p:pic>
      <p:sp>
        <p:nvSpPr>
          <p:cNvPr id="12" name="TextBox 11">
            <a:extLst>
              <a:ext uri="{FF2B5EF4-FFF2-40B4-BE49-F238E27FC236}">
                <a16:creationId xmlns:a16="http://schemas.microsoft.com/office/drawing/2014/main" id="{4E93ADF3-49DC-7344-BD88-714846CCF1B8}"/>
              </a:ext>
            </a:extLst>
          </p:cNvPr>
          <p:cNvSpPr txBox="1"/>
          <p:nvPr/>
        </p:nvSpPr>
        <p:spPr>
          <a:xfrm>
            <a:off x="10025108" y="2294874"/>
            <a:ext cx="1999009" cy="923330"/>
          </a:xfrm>
          <a:prstGeom prst="rect">
            <a:avLst/>
          </a:prstGeom>
          <a:noFill/>
        </p:spPr>
        <p:txBody>
          <a:bodyPr wrap="none" rtlCol="0">
            <a:spAutoFit/>
          </a:bodyPr>
          <a:lstStyle/>
          <a:p>
            <a:r>
              <a:rPr lang="en-US" dirty="0"/>
              <a:t>Wide companion</a:t>
            </a:r>
          </a:p>
          <a:p>
            <a:r>
              <a:rPr lang="en-US" dirty="0"/>
              <a:t>Kaplan et al (2015),</a:t>
            </a:r>
          </a:p>
          <a:p>
            <a:r>
              <a:rPr lang="en-US" dirty="0" err="1"/>
              <a:t>Bassa</a:t>
            </a:r>
            <a:r>
              <a:rPr lang="en-US" dirty="0"/>
              <a:t> et al. (2015).</a:t>
            </a:r>
          </a:p>
        </p:txBody>
      </p:sp>
    </p:spTree>
    <p:extLst>
      <p:ext uri="{BB962C8B-B14F-4D97-AF65-F5344CB8AC3E}">
        <p14:creationId xmlns:p14="http://schemas.microsoft.com/office/powerpoint/2010/main" val="953425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fld id="{A409FB1D-F231-C849-AADF-8A2D879B57A5}" type="slidenum">
              <a:rPr lang="en-US"/>
              <a:pPr/>
              <a:t>26</a:t>
            </a:fld>
            <a:r>
              <a:rPr lang="en-US"/>
              <a:t>  |</a:t>
            </a:r>
          </a:p>
        </p:txBody>
      </p:sp>
      <p:sp>
        <p:nvSpPr>
          <p:cNvPr id="214018" name="Rectangle 2"/>
          <p:cNvSpPr>
            <a:spLocks noGrp="1"/>
          </p:cNvSpPr>
          <p:nvPr>
            <p:ph type="title"/>
          </p:nvPr>
        </p:nvSpPr>
        <p:spPr/>
        <p:txBody>
          <a:bodyPr/>
          <a:lstStyle/>
          <a:p>
            <a:r>
              <a:rPr lang="en-US" dirty="0"/>
              <a:t>Red noise from the interstellar medium</a:t>
            </a:r>
          </a:p>
        </p:txBody>
      </p:sp>
      <p:pic>
        <p:nvPicPr>
          <p:cNvPr id="2140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371" y="1408029"/>
            <a:ext cx="6666057" cy="4779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4020" name="Text Box 4"/>
          <p:cNvSpPr txBox="1">
            <a:spLocks noChangeArrowheads="1"/>
          </p:cNvSpPr>
          <p:nvPr/>
        </p:nvSpPr>
        <p:spPr bwMode="auto">
          <a:xfrm>
            <a:off x="720436" y="1998737"/>
            <a:ext cx="4308763" cy="37856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2000" dirty="0"/>
              <a:t>Largest red signal in data set:  Variations in dispersion measure (DM).</a:t>
            </a:r>
          </a:p>
          <a:p>
            <a:r>
              <a:rPr lang="en-US" sz="2000" dirty="0"/>
              <a:t>Proportional to </a:t>
            </a:r>
            <a:r>
              <a:rPr lang="el-GR" sz="2000" dirty="0">
                <a:cs typeface="Arial" charset="0"/>
              </a:rPr>
              <a:t>λ</a:t>
            </a:r>
            <a:r>
              <a:rPr lang="en-AU" sz="2000" baseline="30000" dirty="0">
                <a:cs typeface="Arial" charset="0"/>
              </a:rPr>
              <a:t>2</a:t>
            </a:r>
            <a:r>
              <a:rPr lang="en-AU" sz="2000" dirty="0">
                <a:cs typeface="Arial" charset="0"/>
              </a:rPr>
              <a:t>.</a:t>
            </a:r>
            <a:endParaRPr lang="en-US" sz="2000" baseline="30000" dirty="0"/>
          </a:p>
          <a:p>
            <a:endParaRPr lang="en-US" sz="2000" dirty="0"/>
          </a:p>
          <a:p>
            <a:r>
              <a:rPr lang="en-US" sz="2000" dirty="0"/>
              <a:t>Need to remove </a:t>
            </a:r>
            <a:r>
              <a:rPr lang="en-US" sz="2000" b="1" dirty="0">
                <a:solidFill>
                  <a:srgbClr val="FF3300"/>
                </a:solidFill>
              </a:rPr>
              <a:t>red signal</a:t>
            </a:r>
            <a:r>
              <a:rPr lang="en-US" sz="2000" dirty="0"/>
              <a:t> associated with DM variations without removing red signal associated with GWB</a:t>
            </a:r>
          </a:p>
          <a:p>
            <a:endParaRPr lang="en-US" sz="2000" dirty="0"/>
          </a:p>
          <a:p>
            <a:r>
              <a:rPr lang="en-US" sz="2000" dirty="0"/>
              <a:t>Include model of </a:t>
            </a:r>
            <a:r>
              <a:rPr lang="el-GR" sz="2000" dirty="0">
                <a:cs typeface="Arial" charset="0"/>
              </a:rPr>
              <a:t>λ</a:t>
            </a:r>
            <a:r>
              <a:rPr lang="en-US" sz="2000" dirty="0">
                <a:cs typeface="Arial" charset="0"/>
              </a:rPr>
              <a:t>-independent in DM correction algorithm (Shannon 2011, Keith et al. 2013, Lee et al. 2014, </a:t>
            </a:r>
            <a:r>
              <a:rPr lang="en-US" sz="2000" dirty="0" err="1">
                <a:cs typeface="Arial" charset="0"/>
              </a:rPr>
              <a:t>Lentati</a:t>
            </a:r>
            <a:r>
              <a:rPr lang="en-US" sz="2000" dirty="0">
                <a:cs typeface="Arial" charset="0"/>
              </a:rPr>
              <a:t> et al. 2014)</a:t>
            </a:r>
            <a:endParaRPr lang="el-GR" sz="2000" dirty="0">
              <a:cs typeface="Arial" charset="0"/>
            </a:endParaRPr>
          </a:p>
        </p:txBody>
      </p:sp>
    </p:spTree>
    <p:extLst>
      <p:ext uri="{BB962C8B-B14F-4D97-AF65-F5344CB8AC3E}">
        <p14:creationId xmlns:p14="http://schemas.microsoft.com/office/powerpoint/2010/main" val="3724351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Modelling</a:t>
            </a:r>
            <a:r>
              <a:rPr lang="en-US" dirty="0"/>
              <a:t> noise</a:t>
            </a:r>
          </a:p>
        </p:txBody>
      </p:sp>
      <p:sp>
        <p:nvSpPr>
          <p:cNvPr id="3" name="Content Placeholder 2"/>
          <p:cNvSpPr>
            <a:spLocks noGrp="1"/>
          </p:cNvSpPr>
          <p:nvPr>
            <p:ph idx="1"/>
          </p:nvPr>
        </p:nvSpPr>
        <p:spPr/>
        <p:txBody>
          <a:bodyPr>
            <a:normAutofit fontScale="92500" lnSpcReduction="10000"/>
          </a:bodyPr>
          <a:lstStyle/>
          <a:p>
            <a:r>
              <a:rPr lang="en-US" b="1" dirty="0"/>
              <a:t>White noise:</a:t>
            </a:r>
          </a:p>
          <a:p>
            <a:pPr lvl="1"/>
            <a:r>
              <a:rPr lang="en-US" dirty="0"/>
              <a:t>Modification to TOA uncertainties: EFAC and EQUAD</a:t>
            </a:r>
          </a:p>
          <a:p>
            <a:r>
              <a:rPr lang="en-US" b="1" dirty="0"/>
              <a:t>Red noise:  </a:t>
            </a:r>
            <a:r>
              <a:rPr lang="en-US" dirty="0"/>
              <a:t>power spectrum</a:t>
            </a:r>
          </a:p>
          <a:p>
            <a:pPr lvl="1"/>
            <a:r>
              <a:rPr lang="en-US" dirty="0"/>
              <a:t>Useful for wide-sense stationary processes</a:t>
            </a:r>
          </a:p>
          <a:p>
            <a:pPr lvl="1"/>
            <a:r>
              <a:rPr lang="en-US" dirty="0"/>
              <a:t>Maps onto gravitational wave background	</a:t>
            </a:r>
          </a:p>
          <a:p>
            <a:pPr lvl="1"/>
            <a:r>
              <a:rPr lang="en-US" dirty="0"/>
              <a:t>Power law:   </a:t>
            </a:r>
            <a:r>
              <a:rPr lang="en-US" dirty="0" err="1"/>
              <a:t>P</a:t>
            </a:r>
            <a:r>
              <a:rPr lang="en-US" baseline="-25000" dirty="0" err="1"/>
              <a:t>r</a:t>
            </a:r>
            <a:r>
              <a:rPr lang="en-US" dirty="0"/>
              <a:t>(f) = A f</a:t>
            </a:r>
            <a:r>
              <a:rPr lang="en-US" baseline="30000" dirty="0"/>
              <a:t>-β</a:t>
            </a:r>
          </a:p>
          <a:p>
            <a:pPr lvl="2"/>
            <a:r>
              <a:rPr lang="en-US" dirty="0"/>
              <a:t>In Bayesian methods A and β can be directly included in model</a:t>
            </a:r>
          </a:p>
          <a:p>
            <a:pPr lvl="1"/>
            <a:r>
              <a:rPr lang="en-US" dirty="0"/>
              <a:t>More complicated models appropriate for band-limited processes</a:t>
            </a:r>
          </a:p>
          <a:p>
            <a:r>
              <a:rPr lang="en-US" b="1" dirty="0"/>
              <a:t>Band noise</a:t>
            </a:r>
          </a:p>
          <a:p>
            <a:r>
              <a:rPr lang="en-US" b="1" dirty="0"/>
              <a:t>System noise</a:t>
            </a:r>
          </a:p>
          <a:p>
            <a:r>
              <a:rPr lang="en-US" b="1" dirty="0"/>
              <a:t>Non-stationary models </a:t>
            </a:r>
          </a:p>
        </p:txBody>
      </p:sp>
      <p:sp>
        <p:nvSpPr>
          <p:cNvPr id="5" name="Slide Number Placeholder 4"/>
          <p:cNvSpPr>
            <a:spLocks noGrp="1"/>
          </p:cNvSpPr>
          <p:nvPr>
            <p:ph type="sldNum" sz="quarter" idx="11"/>
          </p:nvPr>
        </p:nvSpPr>
        <p:spPr/>
        <p:txBody>
          <a:bodyPr/>
          <a:lstStyle/>
          <a:p>
            <a:fld id="{0948A89B-F6D4-4D44-BE0D-4BF72C1A9D93}" type="slidenum">
              <a:rPr lang="en-US" smtClean="0"/>
              <a:pPr/>
              <a:t>27</a:t>
            </a:fld>
            <a:r>
              <a:rPr lang="en-US"/>
              <a:t>  |</a:t>
            </a:r>
          </a:p>
        </p:txBody>
      </p:sp>
    </p:spTree>
    <p:extLst>
      <p:ext uri="{BB962C8B-B14F-4D97-AF65-F5344CB8AC3E}">
        <p14:creationId xmlns:p14="http://schemas.microsoft.com/office/powerpoint/2010/main" val="2419457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model for pulsar timing</a:t>
            </a:r>
          </a:p>
        </p:txBody>
      </p:sp>
      <p:sp>
        <p:nvSpPr>
          <p:cNvPr id="3" name="Content Placeholder 2"/>
          <p:cNvSpPr>
            <a:spLocks noGrp="1"/>
          </p:cNvSpPr>
          <p:nvPr>
            <p:ph idx="1"/>
          </p:nvPr>
        </p:nvSpPr>
        <p:spPr>
          <a:xfrm>
            <a:off x="997528" y="1509937"/>
            <a:ext cx="9329160" cy="4573587"/>
          </a:xfrm>
        </p:spPr>
        <p:txBody>
          <a:bodyPr>
            <a:normAutofit fontScale="85000" lnSpcReduction="20000"/>
          </a:bodyPr>
          <a:lstStyle/>
          <a:p>
            <a:r>
              <a:rPr lang="en-US" dirty="0"/>
              <a:t>TOAs = timing model + white noise + red noise </a:t>
            </a:r>
          </a:p>
          <a:p>
            <a:endParaRPr lang="en-US" dirty="0"/>
          </a:p>
          <a:p>
            <a:r>
              <a:rPr lang="en-US" dirty="0"/>
              <a:t>Timing model = deterministic terms</a:t>
            </a:r>
          </a:p>
          <a:p>
            <a:endParaRPr lang="en-US" dirty="0"/>
          </a:p>
          <a:p>
            <a:r>
              <a:rPr lang="en-US" dirty="0"/>
              <a:t>Red noise = (gravitational waves) + spin noise + ISM noise + …</a:t>
            </a:r>
          </a:p>
          <a:p>
            <a:endParaRPr lang="en-US" dirty="0"/>
          </a:p>
          <a:p>
            <a:r>
              <a:rPr lang="en-US" dirty="0"/>
              <a:t>White noise = radiometer noise + pulse jitter + instrumental effects</a:t>
            </a:r>
          </a:p>
          <a:p>
            <a:endParaRPr lang="en-US" dirty="0"/>
          </a:p>
          <a:p>
            <a:r>
              <a:rPr lang="en-US" dirty="0"/>
              <a:t>Can fit/marginalize deterministic terms without too much fuss</a:t>
            </a:r>
          </a:p>
          <a:p>
            <a:r>
              <a:rPr lang="en-US" dirty="0"/>
              <a:t>Want to minimize stochastic contributions relative to GWs</a:t>
            </a:r>
          </a:p>
          <a:p>
            <a:r>
              <a:rPr lang="en-US" dirty="0"/>
              <a:t>Need to incorporate stochastic contributions into Likelihood function</a:t>
            </a:r>
          </a:p>
        </p:txBody>
      </p:sp>
      <p:sp>
        <p:nvSpPr>
          <p:cNvPr id="5" name="Slide Number Placeholder 4"/>
          <p:cNvSpPr>
            <a:spLocks noGrp="1"/>
          </p:cNvSpPr>
          <p:nvPr>
            <p:ph type="sldNum" sz="quarter" idx="11"/>
          </p:nvPr>
        </p:nvSpPr>
        <p:spPr/>
        <p:txBody>
          <a:bodyPr/>
          <a:lstStyle/>
          <a:p>
            <a:fld id="{0948A89B-F6D4-4D44-BE0D-4BF72C1A9D93}" type="slidenum">
              <a:rPr lang="en-US" smtClean="0"/>
              <a:pPr/>
              <a:t>28</a:t>
            </a:fld>
            <a:r>
              <a:rPr lang="en-US"/>
              <a:t>  |</a:t>
            </a:r>
          </a:p>
        </p:txBody>
      </p:sp>
    </p:spTree>
    <p:extLst>
      <p:ext uri="{BB962C8B-B14F-4D97-AF65-F5344CB8AC3E}">
        <p14:creationId xmlns:p14="http://schemas.microsoft.com/office/powerpoint/2010/main" val="1812084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Maximum-likelihood methods</a:t>
            </a:r>
          </a:p>
        </p:txBody>
      </p:sp>
      <p:sp>
        <p:nvSpPr>
          <p:cNvPr id="3" name="Content Placeholder 2"/>
          <p:cNvSpPr>
            <a:spLocks noGrp="1"/>
          </p:cNvSpPr>
          <p:nvPr>
            <p:ph idx="1"/>
          </p:nvPr>
        </p:nvSpPr>
        <p:spPr>
          <a:xfrm>
            <a:off x="838200" y="1351428"/>
            <a:ext cx="10515600" cy="4351338"/>
          </a:xfrm>
        </p:spPr>
        <p:txBody>
          <a:bodyPr/>
          <a:lstStyle/>
          <a:p>
            <a:r>
              <a:rPr lang="en-US" dirty="0"/>
              <a:t>If observations are normally distributed, can calculate the probability (p) that the parameters agree with the data: </a:t>
            </a:r>
          </a:p>
          <a:p>
            <a:endParaRPr lang="en-US" dirty="0"/>
          </a:p>
          <a:p>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29</a:t>
            </a:fld>
            <a:r>
              <a:rPr lang="en-US"/>
              <a:t>  |</a:t>
            </a:r>
          </a:p>
        </p:txBody>
      </p:sp>
      <p:pic>
        <p:nvPicPr>
          <p:cNvPr id="6" name="Picture 5"/>
          <p:cNvPicPr>
            <a:picLocks noChangeAspect="1"/>
          </p:cNvPicPr>
          <p:nvPr/>
        </p:nvPicPr>
        <p:blipFill>
          <a:blip r:embed="rId2"/>
          <a:stretch>
            <a:fillRect/>
          </a:stretch>
        </p:blipFill>
        <p:spPr>
          <a:xfrm>
            <a:off x="2608220" y="2101780"/>
            <a:ext cx="6651526" cy="1308100"/>
          </a:xfrm>
          <a:prstGeom prst="rect">
            <a:avLst/>
          </a:prstGeom>
        </p:spPr>
      </p:pic>
      <p:sp>
        <p:nvSpPr>
          <p:cNvPr id="8" name="Content Placeholder 2"/>
          <p:cNvSpPr txBox="1">
            <a:spLocks/>
          </p:cNvSpPr>
          <p:nvPr/>
        </p:nvSpPr>
        <p:spPr bwMode="auto">
          <a:xfrm>
            <a:off x="1775521" y="3248981"/>
            <a:ext cx="8316924" cy="18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15900" indent="-215900" algn="l" rtl="0" fontAlgn="base">
              <a:lnSpc>
                <a:spcPct val="90000"/>
              </a:lnSpc>
              <a:spcBef>
                <a:spcPts val="600"/>
              </a:spcBef>
              <a:spcAft>
                <a:spcPct val="0"/>
              </a:spcAft>
              <a:buFont typeface="Arial" charset="0"/>
              <a:buChar char="•"/>
              <a:defRPr sz="2400" kern="1200">
                <a:solidFill>
                  <a:schemeClr val="tx1"/>
                </a:solidFill>
                <a:latin typeface="+mn-lt"/>
                <a:ea typeface="ＭＳ Ｐゴシック" charset="0"/>
                <a:cs typeface="+mn-cs"/>
              </a:defRPr>
            </a:lvl1pPr>
            <a:lvl2pPr marL="431800" indent="-215900" algn="l" rtl="0" fontAlgn="base">
              <a:lnSpc>
                <a:spcPct val="90000"/>
              </a:lnSpc>
              <a:spcBef>
                <a:spcPts val="600"/>
              </a:spcBef>
              <a:spcAft>
                <a:spcPct val="0"/>
              </a:spcAft>
              <a:buFont typeface="Calibri" charset="0"/>
              <a:buChar char="•"/>
              <a:defRPr sz="2000" kern="1200">
                <a:solidFill>
                  <a:schemeClr val="tx1"/>
                </a:solidFill>
                <a:latin typeface="+mn-lt"/>
                <a:ea typeface="ＭＳ Ｐゴシック" charset="0"/>
                <a:cs typeface="+mn-cs"/>
              </a:defRPr>
            </a:lvl2pPr>
            <a:lvl3pPr marL="647700" indent="-215900" algn="l" rtl="0" fontAlgn="base">
              <a:lnSpc>
                <a:spcPct val="90000"/>
              </a:lnSpc>
              <a:spcBef>
                <a:spcPts val="600"/>
              </a:spcBef>
              <a:spcAft>
                <a:spcPct val="0"/>
              </a:spcAft>
              <a:buFont typeface="Calibri" charset="0"/>
              <a:buChar char="–"/>
              <a:defRPr sz="2000" kern="1200">
                <a:solidFill>
                  <a:schemeClr val="tx1"/>
                </a:solidFill>
                <a:latin typeface="+mn-lt"/>
                <a:ea typeface="ＭＳ Ｐゴシック" charset="0"/>
                <a:cs typeface="+mn-cs"/>
              </a:defRPr>
            </a:lvl3pPr>
            <a:lvl4pPr marL="863600" indent="-215900" algn="l" rtl="0" fontAlgn="base">
              <a:lnSpc>
                <a:spcPct val="90000"/>
              </a:lnSpc>
              <a:spcBef>
                <a:spcPts val="600"/>
              </a:spcBef>
              <a:spcAft>
                <a:spcPct val="0"/>
              </a:spcAft>
              <a:buFont typeface="Calibri" charset="0"/>
              <a:buChar char="–"/>
              <a:defRPr sz="2000" kern="1200">
                <a:solidFill>
                  <a:schemeClr val="tx1"/>
                </a:solidFill>
                <a:latin typeface="+mn-lt"/>
                <a:ea typeface="ＭＳ Ｐゴシック" charset="0"/>
                <a:cs typeface="+mn-cs"/>
              </a:defRPr>
            </a:lvl4pPr>
            <a:lvl5pPr marL="1079500" indent="-215900" algn="l" rtl="0" fontAlgn="base">
              <a:lnSpc>
                <a:spcPct val="90000"/>
              </a:lnSpc>
              <a:spcBef>
                <a:spcPts val="600"/>
              </a:spcBef>
              <a:spcAft>
                <a:spcPct val="0"/>
              </a:spcAft>
              <a:buFont typeface="Calibri" charset="0"/>
              <a:buChar char="•"/>
              <a:defRPr kern="1200">
                <a:solidFill>
                  <a:schemeClr val="accent2"/>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d</a:t>
            </a:r>
            <a:r>
              <a:rPr lang="en-US" baseline="-25000" dirty="0"/>
              <a:t>i</a:t>
            </a:r>
            <a:r>
              <a:rPr lang="en-US" dirty="0"/>
              <a:t> =  data points</a:t>
            </a:r>
          </a:p>
          <a:p>
            <a:r>
              <a:rPr lang="en-US" dirty="0" err="1"/>
              <a:t>s</a:t>
            </a:r>
            <a:r>
              <a:rPr lang="en-US" baseline="-25000" dirty="0" err="1"/>
              <a:t>i</a:t>
            </a:r>
            <a:r>
              <a:rPr lang="en-US" baseline="-25000" dirty="0"/>
              <a:t>  </a:t>
            </a:r>
            <a:r>
              <a:rPr lang="en-US" dirty="0"/>
              <a:t>= model at data points </a:t>
            </a:r>
          </a:p>
          <a:p>
            <a:r>
              <a:rPr lang="en-US" dirty="0" err="1"/>
              <a:t>σ</a:t>
            </a:r>
            <a:r>
              <a:rPr lang="en-US" dirty="0"/>
              <a:t> = uncertainty in model</a:t>
            </a:r>
          </a:p>
          <a:p>
            <a:endParaRPr lang="en-US" dirty="0"/>
          </a:p>
          <a:p>
            <a:r>
              <a:rPr lang="en-US" dirty="0"/>
              <a:t>Strategy 1:   find parameters that maximize probability (usually minimize –log(p)=“χ</a:t>
            </a:r>
            <a:r>
              <a:rPr lang="en-US" baseline="30000" dirty="0"/>
              <a:t>2</a:t>
            </a:r>
            <a:r>
              <a:rPr lang="en-US" dirty="0"/>
              <a:t>“</a:t>
            </a:r>
          </a:p>
          <a:p>
            <a:endParaRPr lang="en-US" dirty="0"/>
          </a:p>
          <a:p>
            <a:endParaRPr lang="en-US" dirty="0"/>
          </a:p>
        </p:txBody>
      </p:sp>
    </p:spTree>
    <p:extLst>
      <p:ext uri="{BB962C8B-B14F-4D97-AF65-F5344CB8AC3E}">
        <p14:creationId xmlns:p14="http://schemas.microsoft.com/office/powerpoint/2010/main" val="299594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C5EA-C513-5B4F-8635-6A03CFD950FD}"/>
              </a:ext>
            </a:extLst>
          </p:cNvPr>
          <p:cNvSpPr>
            <a:spLocks noGrp="1"/>
          </p:cNvSpPr>
          <p:nvPr>
            <p:ph type="title"/>
          </p:nvPr>
        </p:nvSpPr>
        <p:spPr/>
        <p:txBody>
          <a:bodyPr/>
          <a:lstStyle/>
          <a:p>
            <a:r>
              <a:rPr lang="en-US" dirty="0"/>
              <a:t>Common assumptions in pulsar timing</a:t>
            </a:r>
          </a:p>
        </p:txBody>
      </p:sp>
      <p:sp>
        <p:nvSpPr>
          <p:cNvPr id="3" name="Content Placeholder 2">
            <a:extLst>
              <a:ext uri="{FF2B5EF4-FFF2-40B4-BE49-F238E27FC236}">
                <a16:creationId xmlns:a16="http://schemas.microsoft.com/office/drawing/2014/main" id="{1161A919-791D-CA45-9990-5B85BA654264}"/>
              </a:ext>
            </a:extLst>
          </p:cNvPr>
          <p:cNvSpPr>
            <a:spLocks noGrp="1"/>
          </p:cNvSpPr>
          <p:nvPr>
            <p:ph idx="1"/>
          </p:nvPr>
        </p:nvSpPr>
        <p:spPr>
          <a:xfrm>
            <a:off x="838200" y="1825625"/>
            <a:ext cx="5867400" cy="4281261"/>
          </a:xfrm>
        </p:spPr>
        <p:txBody>
          <a:bodyPr>
            <a:normAutofit fontScale="92500" lnSpcReduction="20000"/>
          </a:bodyPr>
          <a:lstStyle/>
          <a:p>
            <a:r>
              <a:rPr lang="en-US" dirty="0"/>
              <a:t>Radio emission is ”anchored” to neutron star </a:t>
            </a:r>
          </a:p>
          <a:p>
            <a:pPr lvl="1"/>
            <a:r>
              <a:rPr lang="en-US" dirty="0"/>
              <a:t>Measures rotation phase of star</a:t>
            </a:r>
          </a:p>
          <a:p>
            <a:endParaRPr lang="en-US" dirty="0"/>
          </a:p>
          <a:p>
            <a:r>
              <a:rPr lang="en-US" dirty="0"/>
              <a:t>Radio emission is stable:  emission will converge to same profile at each epoch</a:t>
            </a:r>
          </a:p>
          <a:p>
            <a:pPr lvl="1"/>
            <a:r>
              <a:rPr lang="en-US" dirty="0"/>
              <a:t>Notable exceptions: in </a:t>
            </a:r>
            <a:r>
              <a:rPr lang="en-US" dirty="0" err="1"/>
              <a:t>precessing</a:t>
            </a:r>
            <a:r>
              <a:rPr lang="en-US" dirty="0"/>
              <a:t> relativistic binaries</a:t>
            </a:r>
          </a:p>
          <a:p>
            <a:endParaRPr lang="en-US" dirty="0"/>
          </a:p>
          <a:p>
            <a:r>
              <a:rPr lang="en-US" dirty="0"/>
              <a:t>Many signals of scientific interest alter arrival times of pulses and don’t distort  pulse shape</a:t>
            </a:r>
          </a:p>
          <a:p>
            <a:endParaRPr lang="en-US" dirty="0"/>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D0EF76CC-4B37-1341-ACED-15FC96F3B2DD}"/>
              </a:ext>
            </a:extLst>
          </p:cNvPr>
          <p:cNvPicPr>
            <a:picLocks noChangeAspect="1"/>
          </p:cNvPicPr>
          <p:nvPr/>
        </p:nvPicPr>
        <p:blipFill>
          <a:blip r:embed="rId2"/>
          <a:stretch>
            <a:fillRect/>
          </a:stretch>
        </p:blipFill>
        <p:spPr>
          <a:xfrm>
            <a:off x="8074756" y="1630547"/>
            <a:ext cx="2579519" cy="4299198"/>
          </a:xfrm>
          <a:prstGeom prst="rect">
            <a:avLst/>
          </a:prstGeom>
        </p:spPr>
      </p:pic>
      <p:sp>
        <p:nvSpPr>
          <p:cNvPr id="5" name="TextBox 4">
            <a:extLst>
              <a:ext uri="{FF2B5EF4-FFF2-40B4-BE49-F238E27FC236}">
                <a16:creationId xmlns:a16="http://schemas.microsoft.com/office/drawing/2014/main" id="{86306A89-0096-4E40-BEC0-84D3A25556DE}"/>
              </a:ext>
            </a:extLst>
          </p:cNvPr>
          <p:cNvSpPr txBox="1"/>
          <p:nvPr/>
        </p:nvSpPr>
        <p:spPr>
          <a:xfrm rot="16200000">
            <a:off x="10774349" y="3425356"/>
            <a:ext cx="1480918" cy="276999"/>
          </a:xfrm>
          <a:prstGeom prst="rect">
            <a:avLst/>
          </a:prstGeom>
          <a:noFill/>
        </p:spPr>
        <p:txBody>
          <a:bodyPr wrap="none" rtlCol="0">
            <a:spAutoFit/>
          </a:bodyPr>
          <a:lstStyle/>
          <a:p>
            <a:r>
              <a:rPr lang="en-US" sz="1200" dirty="0"/>
              <a:t>MAGIC collaboration</a:t>
            </a:r>
          </a:p>
        </p:txBody>
      </p:sp>
    </p:spTree>
    <p:extLst>
      <p:ext uri="{BB962C8B-B14F-4D97-AF65-F5344CB8AC3E}">
        <p14:creationId xmlns:p14="http://schemas.microsoft.com/office/powerpoint/2010/main" val="4017413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Maximum-likelihood methods</a:t>
            </a:r>
          </a:p>
        </p:txBody>
      </p:sp>
      <p:sp>
        <p:nvSpPr>
          <p:cNvPr id="3" name="Content Placeholder 2"/>
          <p:cNvSpPr>
            <a:spLocks noGrp="1"/>
          </p:cNvSpPr>
          <p:nvPr>
            <p:ph idx="1"/>
          </p:nvPr>
        </p:nvSpPr>
        <p:spPr>
          <a:xfrm>
            <a:off x="1169988" y="1399100"/>
            <a:ext cx="9852024" cy="4716524"/>
          </a:xfrm>
        </p:spPr>
        <p:txBody>
          <a:bodyPr>
            <a:normAutofit lnSpcReduction="10000"/>
          </a:bodyPr>
          <a:lstStyle/>
          <a:p>
            <a:r>
              <a:rPr lang="en-US" sz="1800" dirty="0"/>
              <a:t>If parameters are linear, then the problem is linear, and parameters (and uncertainties) can be solved for using  a set of linear equations</a:t>
            </a:r>
          </a:p>
          <a:p>
            <a:pPr lvl="1"/>
            <a:r>
              <a:rPr lang="en-US" sz="1800" dirty="0"/>
              <a:t>Convergence in single iteration of fit</a:t>
            </a:r>
          </a:p>
          <a:p>
            <a:pPr lvl="1"/>
            <a:r>
              <a:rPr lang="en-US" sz="1800" dirty="0"/>
              <a:t>There is a unique global minimum </a:t>
            </a:r>
          </a:p>
          <a:p>
            <a:endParaRPr lang="en-US" sz="1800" dirty="0"/>
          </a:p>
          <a:p>
            <a:r>
              <a:rPr lang="en-US" sz="1800" dirty="0"/>
              <a:t>If model is non-linear it is often possible to </a:t>
            </a:r>
            <a:r>
              <a:rPr lang="en-US" sz="1800" dirty="0" err="1"/>
              <a:t>linearise</a:t>
            </a:r>
            <a:r>
              <a:rPr lang="en-US" sz="1800" dirty="0"/>
              <a:t> the problem about initial parameters</a:t>
            </a:r>
          </a:p>
          <a:p>
            <a:pPr lvl="1"/>
            <a:r>
              <a:rPr lang="en-US" sz="1800" dirty="0"/>
              <a:t>Binary orbital parameters are very non-linear</a:t>
            </a:r>
          </a:p>
          <a:p>
            <a:pPr lvl="1"/>
            <a:r>
              <a:rPr lang="en-US" sz="1800" dirty="0"/>
              <a:t>Convergence may take a few iterations if close to minimum</a:t>
            </a:r>
          </a:p>
          <a:p>
            <a:pPr lvl="1"/>
            <a:r>
              <a:rPr lang="en-US" sz="1800" dirty="0"/>
              <a:t>Not guaranteed to find global minimum</a:t>
            </a:r>
          </a:p>
          <a:p>
            <a:pPr lvl="1"/>
            <a:endParaRPr lang="en-US" sz="1800" dirty="0"/>
          </a:p>
          <a:p>
            <a:r>
              <a:rPr lang="en-US" sz="1800" dirty="0"/>
              <a:t>Downsides: </a:t>
            </a:r>
          </a:p>
          <a:p>
            <a:r>
              <a:rPr lang="en-US" sz="1800" dirty="0"/>
              <a:t>Difficult quantify the effect of assumptions in the uncertainties</a:t>
            </a:r>
          </a:p>
          <a:p>
            <a:r>
              <a:rPr lang="en-US" sz="1800" dirty="0"/>
              <a:t>Parameter uncertainties can be incorrect (especially when parameter is detected with low significance</a:t>
            </a:r>
          </a:p>
          <a:p>
            <a:r>
              <a:rPr lang="en-US" sz="1800" dirty="0"/>
              <a:t>Doesn’t account for covariance between deterministic and stochastic processes</a:t>
            </a:r>
          </a:p>
          <a:p>
            <a:endParaRPr lang="en-US" sz="1800" dirty="0"/>
          </a:p>
          <a:p>
            <a:pPr marL="0" indent="0">
              <a:buNone/>
            </a:pPr>
            <a:endParaRPr lang="en-US" sz="1800" dirty="0"/>
          </a:p>
          <a:p>
            <a:endParaRPr lang="en-US" sz="1800" dirty="0"/>
          </a:p>
          <a:p>
            <a:pPr lvl="1"/>
            <a:endParaRPr lang="en-US" sz="1800" dirty="0"/>
          </a:p>
          <a:p>
            <a:endParaRPr lang="en-US" sz="1800" dirty="0"/>
          </a:p>
          <a:p>
            <a:pPr marL="0" indent="0">
              <a:buNone/>
            </a:pPr>
            <a:endParaRPr lang="en-US" sz="1800" dirty="0"/>
          </a:p>
          <a:p>
            <a:endParaRPr lang="en-US" sz="1800" dirty="0"/>
          </a:p>
          <a:p>
            <a:endParaRPr lang="en-US" sz="1800"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30</a:t>
            </a:fld>
            <a:r>
              <a:rPr lang="en-US"/>
              <a:t>  |</a:t>
            </a:r>
          </a:p>
        </p:txBody>
      </p:sp>
    </p:spTree>
    <p:extLst>
      <p:ext uri="{BB962C8B-B14F-4D97-AF65-F5344CB8AC3E}">
        <p14:creationId xmlns:p14="http://schemas.microsoft.com/office/powerpoint/2010/main" val="62726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31A5-02F6-DC42-8134-F3AB4A880A6F}"/>
              </a:ext>
            </a:extLst>
          </p:cNvPr>
          <p:cNvSpPr>
            <a:spLocks noGrp="1"/>
          </p:cNvSpPr>
          <p:nvPr>
            <p:ph type="title"/>
          </p:nvPr>
        </p:nvSpPr>
        <p:spPr/>
        <p:txBody>
          <a:bodyPr/>
          <a:lstStyle/>
          <a:p>
            <a:r>
              <a:rPr lang="en-US" dirty="0"/>
              <a:t>Introduction to tempo2</a:t>
            </a:r>
          </a:p>
        </p:txBody>
      </p:sp>
      <p:sp>
        <p:nvSpPr>
          <p:cNvPr id="3" name="Content Placeholder 2">
            <a:extLst>
              <a:ext uri="{FF2B5EF4-FFF2-40B4-BE49-F238E27FC236}">
                <a16:creationId xmlns:a16="http://schemas.microsoft.com/office/drawing/2014/main" id="{C16D4883-CFCA-5048-B442-48ACC5FB506C}"/>
              </a:ext>
            </a:extLst>
          </p:cNvPr>
          <p:cNvSpPr>
            <a:spLocks noGrp="1"/>
          </p:cNvSpPr>
          <p:nvPr>
            <p:ph idx="1"/>
          </p:nvPr>
        </p:nvSpPr>
        <p:spPr/>
        <p:txBody>
          <a:bodyPr/>
          <a:lstStyle/>
          <a:p>
            <a:r>
              <a:rPr lang="en-US" dirty="0"/>
              <a:t>Software that analyses TOAs</a:t>
            </a:r>
          </a:p>
          <a:p>
            <a:r>
              <a:rPr lang="en-US" dirty="0"/>
              <a:t>Input</a:t>
            </a:r>
          </a:p>
          <a:p>
            <a:pPr lvl="1"/>
            <a:r>
              <a:rPr lang="en-US" dirty="0"/>
              <a:t>Arrival times (.</a:t>
            </a:r>
            <a:r>
              <a:rPr lang="en-US" dirty="0" err="1"/>
              <a:t>tim</a:t>
            </a:r>
            <a:r>
              <a:rPr lang="en-US" dirty="0"/>
              <a:t> file)</a:t>
            </a:r>
          </a:p>
          <a:p>
            <a:pPr lvl="1"/>
            <a:r>
              <a:rPr lang="en-US" dirty="0"/>
              <a:t>Initial timing model (.par file)</a:t>
            </a:r>
          </a:p>
          <a:p>
            <a:pPr lvl="1"/>
            <a:r>
              <a:rPr lang="en-US" dirty="0"/>
              <a:t>Solar system ephemeris</a:t>
            </a:r>
          </a:p>
          <a:p>
            <a:pPr lvl="1"/>
            <a:endParaRPr lang="en-US" dirty="0"/>
          </a:p>
          <a:p>
            <a:r>
              <a:rPr lang="en-US" dirty="0"/>
              <a:t>Output</a:t>
            </a:r>
          </a:p>
          <a:p>
            <a:pPr lvl="1"/>
            <a:r>
              <a:rPr lang="en-US" dirty="0"/>
              <a:t>Timing residuals </a:t>
            </a:r>
          </a:p>
          <a:p>
            <a:pPr lvl="1"/>
            <a:r>
              <a:rPr lang="en-US" dirty="0"/>
              <a:t>Updated timing model</a:t>
            </a:r>
          </a:p>
        </p:txBody>
      </p:sp>
    </p:spTree>
    <p:extLst>
      <p:ext uri="{BB962C8B-B14F-4D97-AF65-F5344CB8AC3E}">
        <p14:creationId xmlns:p14="http://schemas.microsoft.com/office/powerpoint/2010/main" val="1455516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0711-905B-0F42-B447-D552F38C2F62}"/>
              </a:ext>
            </a:extLst>
          </p:cNvPr>
          <p:cNvSpPr>
            <a:spLocks noGrp="1"/>
          </p:cNvSpPr>
          <p:nvPr>
            <p:ph type="title"/>
          </p:nvPr>
        </p:nvSpPr>
        <p:spPr/>
        <p:txBody>
          <a:bodyPr/>
          <a:lstStyle/>
          <a:p>
            <a:r>
              <a:rPr lang="en-US" dirty="0"/>
              <a:t>TOA file (“</a:t>
            </a:r>
            <a:r>
              <a:rPr lang="en-US" dirty="0" err="1"/>
              <a:t>timfile</a:t>
            </a:r>
            <a:r>
              <a:rPr lang="en-US" dirty="0"/>
              <a:t>”,  .</a:t>
            </a:r>
            <a:r>
              <a:rPr lang="en-US" dirty="0" err="1"/>
              <a:t>tim</a:t>
            </a:r>
            <a:r>
              <a:rPr lang="en-US" dirty="0"/>
              <a:t>)</a:t>
            </a:r>
          </a:p>
        </p:txBody>
      </p:sp>
      <p:sp>
        <p:nvSpPr>
          <p:cNvPr id="3" name="Content Placeholder 2">
            <a:extLst>
              <a:ext uri="{FF2B5EF4-FFF2-40B4-BE49-F238E27FC236}">
                <a16:creationId xmlns:a16="http://schemas.microsoft.com/office/drawing/2014/main" id="{0513ECBE-48D3-F742-8757-4E2AA6A9E21C}"/>
              </a:ext>
            </a:extLst>
          </p:cNvPr>
          <p:cNvSpPr>
            <a:spLocks noGrp="1"/>
          </p:cNvSpPr>
          <p:nvPr>
            <p:ph idx="1"/>
          </p:nvPr>
        </p:nvSpPr>
        <p:spPr>
          <a:xfrm>
            <a:off x="381000" y="1825625"/>
            <a:ext cx="10972800" cy="4351338"/>
          </a:xfrm>
        </p:spPr>
        <p:txBody>
          <a:bodyPr>
            <a:normAutofit fontScale="32500" lnSpcReduction="20000"/>
          </a:bodyPr>
          <a:lstStyle/>
          <a:p>
            <a:pPr marL="0" indent="0">
              <a:buNone/>
            </a:pPr>
            <a:r>
              <a:rPr lang="en-US" sz="5600" dirty="0">
                <a:latin typeface="Courier" pitchFamily="2" charset="0"/>
              </a:rPr>
              <a:t>FORMAT 1   </a:t>
            </a:r>
          </a:p>
          <a:p>
            <a:pPr marL="0" indent="0">
              <a:buNone/>
            </a:pPr>
            <a:r>
              <a:rPr lang="en-US" sz="5600" dirty="0">
                <a:latin typeface="Courier" pitchFamily="2" charset="0"/>
              </a:rPr>
              <a:t>2019-08-12-15:00:40_zap.FTp.ar 1284.360000 58707.631479199641432 2.909 meerkat</a:t>
            </a:r>
          </a:p>
          <a:p>
            <a:pPr marL="0" indent="0">
              <a:buNone/>
            </a:pPr>
            <a:r>
              <a:rPr lang="en-US" sz="5600" dirty="0">
                <a:latin typeface="Courier" pitchFamily="2" charset="0"/>
              </a:rPr>
              <a:t>2019-11-12-17:40:32_zap.FTp.ar 1296.685000 58799.742474567748197 3.180 meerkat</a:t>
            </a:r>
          </a:p>
          <a:p>
            <a:pPr marL="0" indent="0">
              <a:buNone/>
            </a:pPr>
            <a:r>
              <a:rPr lang="en-US" sz="5600" dirty="0">
                <a:latin typeface="Courier" pitchFamily="2" charset="0"/>
              </a:rPr>
              <a:t>2019-11-20-05:42:08_zap.FTp.ar 1283.143000 58807.240693679902220 3.718 meerkat</a:t>
            </a:r>
          </a:p>
          <a:p>
            <a:pPr marL="0" indent="0">
              <a:buNone/>
            </a:pPr>
            <a:r>
              <a:rPr lang="en-US" sz="5600" dirty="0">
                <a:latin typeface="Courier" pitchFamily="2" charset="0"/>
              </a:rPr>
              <a:t>2019-12-27-11:45:20_zap.FTp.ar 1286.831000 58844.495775240801992 2.581 meerkat</a:t>
            </a:r>
          </a:p>
          <a:p>
            <a:pPr marL="0" indent="0">
              <a:buNone/>
            </a:pPr>
            <a:r>
              <a:rPr lang="en-US" sz="5600" dirty="0">
                <a:latin typeface="Courier" pitchFamily="2" charset="0"/>
              </a:rPr>
              <a:t>2020-01-07-10:58:08_zap.FTp.ar 1292.323000 58855.460092791077399 7.167 meerkat</a:t>
            </a:r>
          </a:p>
          <a:p>
            <a:pPr marL="0" indent="0">
              <a:buNone/>
            </a:pPr>
            <a:r>
              <a:rPr lang="en-US" sz="5600" dirty="0">
                <a:latin typeface="Courier" pitchFamily="2" charset="0"/>
              </a:rPr>
              <a:t>2020-02-17-23:27:12_zap.FTp.ar 1291.422000 58896.980213268256267 4.042 meerkat</a:t>
            </a:r>
          </a:p>
          <a:p>
            <a:pPr marL="0" indent="0">
              <a:buNone/>
            </a:pPr>
            <a:r>
              <a:rPr lang="en-US" sz="5600" dirty="0">
                <a:latin typeface="Courier" pitchFamily="2" charset="0"/>
              </a:rPr>
              <a:t>2020-08-22-15:26:08_zap.FTp.ar 1293.386000 59083.654985314098427 1.966 meerkat</a:t>
            </a:r>
          </a:p>
          <a:p>
            <a:pPr marL="0" indent="0">
              <a:buNone/>
            </a:pPr>
            <a:endParaRPr lang="en-US" dirty="0"/>
          </a:p>
        </p:txBody>
      </p:sp>
      <p:sp>
        <p:nvSpPr>
          <p:cNvPr id="4" name="Rectangle 3">
            <a:extLst>
              <a:ext uri="{FF2B5EF4-FFF2-40B4-BE49-F238E27FC236}">
                <a16:creationId xmlns:a16="http://schemas.microsoft.com/office/drawing/2014/main" id="{EDA0091C-FB32-B942-99E2-063B8DE180ED}"/>
              </a:ext>
            </a:extLst>
          </p:cNvPr>
          <p:cNvSpPr/>
          <p:nvPr/>
        </p:nvSpPr>
        <p:spPr>
          <a:xfrm>
            <a:off x="457200" y="2057400"/>
            <a:ext cx="4114800" cy="2362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EEB34A2-C359-5446-8207-1E974A4CA7BC}"/>
              </a:ext>
            </a:extLst>
          </p:cNvPr>
          <p:cNvSpPr txBox="1"/>
          <p:nvPr/>
        </p:nvSpPr>
        <p:spPr>
          <a:xfrm>
            <a:off x="457200" y="4648200"/>
            <a:ext cx="3188052" cy="369332"/>
          </a:xfrm>
          <a:prstGeom prst="rect">
            <a:avLst/>
          </a:prstGeom>
          <a:noFill/>
        </p:spPr>
        <p:txBody>
          <a:bodyPr wrap="none" rtlCol="0">
            <a:spAutoFit/>
          </a:bodyPr>
          <a:lstStyle/>
          <a:p>
            <a:r>
              <a:rPr lang="en-US" dirty="0"/>
              <a:t>Filename used to produce TOA</a:t>
            </a:r>
          </a:p>
        </p:txBody>
      </p:sp>
      <p:sp>
        <p:nvSpPr>
          <p:cNvPr id="8" name="TextBox 7">
            <a:extLst>
              <a:ext uri="{FF2B5EF4-FFF2-40B4-BE49-F238E27FC236}">
                <a16:creationId xmlns:a16="http://schemas.microsoft.com/office/drawing/2014/main" id="{1156F40A-4264-154D-B35E-745A06DC9FB5}"/>
              </a:ext>
            </a:extLst>
          </p:cNvPr>
          <p:cNvSpPr txBox="1"/>
          <p:nvPr/>
        </p:nvSpPr>
        <p:spPr>
          <a:xfrm>
            <a:off x="4724400" y="4715470"/>
            <a:ext cx="1447800" cy="923330"/>
          </a:xfrm>
          <a:prstGeom prst="rect">
            <a:avLst/>
          </a:prstGeom>
          <a:noFill/>
        </p:spPr>
        <p:txBody>
          <a:bodyPr wrap="square" rtlCol="0">
            <a:spAutoFit/>
          </a:bodyPr>
          <a:lstStyle/>
          <a:p>
            <a:r>
              <a:rPr lang="en-US" dirty="0"/>
              <a:t>Observing Frequency (MHz)</a:t>
            </a:r>
          </a:p>
        </p:txBody>
      </p:sp>
      <p:sp>
        <p:nvSpPr>
          <p:cNvPr id="9" name="TextBox 8">
            <a:extLst>
              <a:ext uri="{FF2B5EF4-FFF2-40B4-BE49-F238E27FC236}">
                <a16:creationId xmlns:a16="http://schemas.microsoft.com/office/drawing/2014/main" id="{D3BE8F4D-7B9C-1648-9FDA-E9E5A45E5F63}"/>
              </a:ext>
            </a:extLst>
          </p:cNvPr>
          <p:cNvSpPr txBox="1"/>
          <p:nvPr/>
        </p:nvSpPr>
        <p:spPr>
          <a:xfrm>
            <a:off x="6324600" y="4687669"/>
            <a:ext cx="1447800" cy="646331"/>
          </a:xfrm>
          <a:prstGeom prst="rect">
            <a:avLst/>
          </a:prstGeom>
          <a:noFill/>
        </p:spPr>
        <p:txBody>
          <a:bodyPr wrap="square" rtlCol="0">
            <a:spAutoFit/>
          </a:bodyPr>
          <a:lstStyle/>
          <a:p>
            <a:r>
              <a:rPr lang="en-US" dirty="0"/>
              <a:t>Arrival time (MJD)</a:t>
            </a:r>
          </a:p>
        </p:txBody>
      </p:sp>
      <p:sp>
        <p:nvSpPr>
          <p:cNvPr id="10" name="TextBox 9">
            <a:extLst>
              <a:ext uri="{FF2B5EF4-FFF2-40B4-BE49-F238E27FC236}">
                <a16:creationId xmlns:a16="http://schemas.microsoft.com/office/drawing/2014/main" id="{61661319-D14E-A94B-91EA-DC5C40676484}"/>
              </a:ext>
            </a:extLst>
          </p:cNvPr>
          <p:cNvSpPr txBox="1"/>
          <p:nvPr/>
        </p:nvSpPr>
        <p:spPr>
          <a:xfrm>
            <a:off x="8458200" y="4648200"/>
            <a:ext cx="1447800" cy="646331"/>
          </a:xfrm>
          <a:prstGeom prst="rect">
            <a:avLst/>
          </a:prstGeom>
          <a:noFill/>
        </p:spPr>
        <p:txBody>
          <a:bodyPr wrap="square" rtlCol="0">
            <a:spAutoFit/>
          </a:bodyPr>
          <a:lstStyle/>
          <a:p>
            <a:pPr algn="ctr"/>
            <a:r>
              <a:rPr lang="en-US" dirty="0"/>
              <a:t>Uncertainty</a:t>
            </a:r>
          </a:p>
          <a:p>
            <a:pPr algn="ctr"/>
            <a:r>
              <a:rPr lang="en-US" dirty="0"/>
              <a:t>(</a:t>
            </a:r>
            <a:r>
              <a:rPr lang="en-US" dirty="0" err="1"/>
              <a:t>μs</a:t>
            </a:r>
            <a:r>
              <a:rPr lang="en-US" dirty="0"/>
              <a:t>)</a:t>
            </a:r>
          </a:p>
        </p:txBody>
      </p:sp>
      <p:sp>
        <p:nvSpPr>
          <p:cNvPr id="11" name="Rectangle 10">
            <a:extLst>
              <a:ext uri="{FF2B5EF4-FFF2-40B4-BE49-F238E27FC236}">
                <a16:creationId xmlns:a16="http://schemas.microsoft.com/office/drawing/2014/main" id="{7D0EF1F1-3F63-274D-8B5A-10D479EC9762}"/>
              </a:ext>
            </a:extLst>
          </p:cNvPr>
          <p:cNvSpPr/>
          <p:nvPr/>
        </p:nvSpPr>
        <p:spPr>
          <a:xfrm>
            <a:off x="10134600" y="4763869"/>
            <a:ext cx="1143000" cy="646331"/>
          </a:xfrm>
          <a:prstGeom prst="rect">
            <a:avLst/>
          </a:prstGeom>
        </p:spPr>
        <p:txBody>
          <a:bodyPr wrap="square">
            <a:spAutoFit/>
          </a:bodyPr>
          <a:lstStyle/>
          <a:p>
            <a:r>
              <a:rPr lang="en-US" dirty="0"/>
              <a:t>Telescope ID</a:t>
            </a:r>
          </a:p>
        </p:txBody>
      </p:sp>
      <p:sp>
        <p:nvSpPr>
          <p:cNvPr id="14" name="Rectangle 13">
            <a:extLst>
              <a:ext uri="{FF2B5EF4-FFF2-40B4-BE49-F238E27FC236}">
                <a16:creationId xmlns:a16="http://schemas.microsoft.com/office/drawing/2014/main" id="{499CF34F-8833-444E-B703-2FBC29091D31}"/>
              </a:ext>
            </a:extLst>
          </p:cNvPr>
          <p:cNvSpPr/>
          <p:nvPr/>
        </p:nvSpPr>
        <p:spPr>
          <a:xfrm>
            <a:off x="4648200" y="2057400"/>
            <a:ext cx="1600200" cy="2362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3C5BA56-BC7B-2243-AF2F-D6470520960A}"/>
              </a:ext>
            </a:extLst>
          </p:cNvPr>
          <p:cNvSpPr/>
          <p:nvPr/>
        </p:nvSpPr>
        <p:spPr>
          <a:xfrm>
            <a:off x="6324600" y="2057400"/>
            <a:ext cx="2895600" cy="2362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4E57B95-148E-194E-A7D9-3BDEF810FFCB}"/>
              </a:ext>
            </a:extLst>
          </p:cNvPr>
          <p:cNvSpPr/>
          <p:nvPr/>
        </p:nvSpPr>
        <p:spPr>
          <a:xfrm>
            <a:off x="9296400" y="2057400"/>
            <a:ext cx="762000" cy="2362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B8048B2-D535-9C46-832D-90B63CF6A200}"/>
              </a:ext>
            </a:extLst>
          </p:cNvPr>
          <p:cNvSpPr/>
          <p:nvPr/>
        </p:nvSpPr>
        <p:spPr>
          <a:xfrm>
            <a:off x="10134600" y="2057400"/>
            <a:ext cx="1066800" cy="23622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FD4ABEE-83DF-C84D-9AA4-E18854FA417D}"/>
              </a:ext>
            </a:extLst>
          </p:cNvPr>
          <p:cNvSpPr/>
          <p:nvPr/>
        </p:nvSpPr>
        <p:spPr>
          <a:xfrm>
            <a:off x="457200" y="1752600"/>
            <a:ext cx="1219200" cy="3048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B417E6ED-2139-CB4A-976C-C9727E25FF71}"/>
              </a:ext>
            </a:extLst>
          </p:cNvPr>
          <p:cNvCxnSpPr/>
          <p:nvPr/>
        </p:nvCxnSpPr>
        <p:spPr>
          <a:xfrm flipH="1">
            <a:off x="1828800" y="1905000"/>
            <a:ext cx="68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39C5CE-4118-EE4A-9E48-DA008541D7EB}"/>
              </a:ext>
            </a:extLst>
          </p:cNvPr>
          <p:cNvSpPr txBox="1"/>
          <p:nvPr/>
        </p:nvSpPr>
        <p:spPr>
          <a:xfrm>
            <a:off x="2627725" y="1764268"/>
            <a:ext cx="2277675" cy="369332"/>
          </a:xfrm>
          <a:prstGeom prst="rect">
            <a:avLst/>
          </a:prstGeom>
          <a:noFill/>
        </p:spPr>
        <p:txBody>
          <a:bodyPr wrap="none" rtlCol="0">
            <a:spAutoFit/>
          </a:bodyPr>
          <a:lstStyle/>
          <a:p>
            <a:r>
              <a:rPr lang="en-US" dirty="0"/>
              <a:t>Define TOA file format</a:t>
            </a:r>
          </a:p>
        </p:txBody>
      </p:sp>
      <p:cxnSp>
        <p:nvCxnSpPr>
          <p:cNvPr id="21" name="Straight Arrow Connector 20">
            <a:extLst>
              <a:ext uri="{FF2B5EF4-FFF2-40B4-BE49-F238E27FC236}">
                <a16:creationId xmlns:a16="http://schemas.microsoft.com/office/drawing/2014/main" id="{E050F8CF-F86A-6944-B5C8-E89E569D47FB}"/>
              </a:ext>
            </a:extLst>
          </p:cNvPr>
          <p:cNvCxnSpPr>
            <a:cxnSpLocks/>
          </p:cNvCxnSpPr>
          <p:nvPr/>
        </p:nvCxnSpPr>
        <p:spPr>
          <a:xfrm flipV="1">
            <a:off x="9448800" y="4495800"/>
            <a:ext cx="2286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487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0711-905B-0F42-B447-D552F38C2F62}"/>
              </a:ext>
            </a:extLst>
          </p:cNvPr>
          <p:cNvSpPr>
            <a:spLocks noGrp="1"/>
          </p:cNvSpPr>
          <p:nvPr>
            <p:ph type="title"/>
          </p:nvPr>
        </p:nvSpPr>
        <p:spPr/>
        <p:txBody>
          <a:bodyPr/>
          <a:lstStyle/>
          <a:p>
            <a:r>
              <a:rPr lang="en-US" dirty="0"/>
              <a:t>TOA file (“</a:t>
            </a:r>
            <a:r>
              <a:rPr lang="en-US" dirty="0" err="1"/>
              <a:t>timfile</a:t>
            </a:r>
            <a:r>
              <a:rPr lang="en-US" dirty="0"/>
              <a:t>”,  .</a:t>
            </a:r>
            <a:r>
              <a:rPr lang="en-US" dirty="0" err="1"/>
              <a:t>tim</a:t>
            </a:r>
            <a:r>
              <a:rPr lang="en-US" dirty="0"/>
              <a:t>)</a:t>
            </a:r>
          </a:p>
        </p:txBody>
      </p:sp>
      <p:sp>
        <p:nvSpPr>
          <p:cNvPr id="6" name="Content Placeholder 5">
            <a:extLst>
              <a:ext uri="{FF2B5EF4-FFF2-40B4-BE49-F238E27FC236}">
                <a16:creationId xmlns:a16="http://schemas.microsoft.com/office/drawing/2014/main" id="{EA7556D5-B086-4C47-87B9-33BDF0A12132}"/>
              </a:ext>
            </a:extLst>
          </p:cNvPr>
          <p:cNvSpPr>
            <a:spLocks noGrp="1"/>
          </p:cNvSpPr>
          <p:nvPr>
            <p:ph idx="1"/>
          </p:nvPr>
        </p:nvSpPr>
        <p:spPr/>
        <p:txBody>
          <a:bodyPr/>
          <a:lstStyle/>
          <a:p>
            <a:r>
              <a:rPr lang="en-US" dirty="0"/>
              <a:t>Can add additional columns to “flag” TOAS</a:t>
            </a:r>
          </a:p>
          <a:p>
            <a:pPr lvl="1"/>
            <a:r>
              <a:rPr lang="en-US" dirty="0"/>
              <a:t>Useful when combining data from multiple telescopes or observing systems</a:t>
            </a:r>
          </a:p>
          <a:p>
            <a:pPr lvl="1"/>
            <a:r>
              <a:rPr lang="en-US" dirty="0"/>
              <a:t>Can have multiple flags on a single observation</a:t>
            </a:r>
          </a:p>
        </p:txBody>
      </p:sp>
      <p:sp>
        <p:nvSpPr>
          <p:cNvPr id="7" name="Rectangle 6">
            <a:extLst>
              <a:ext uri="{FF2B5EF4-FFF2-40B4-BE49-F238E27FC236}">
                <a16:creationId xmlns:a16="http://schemas.microsoft.com/office/drawing/2014/main" id="{19169757-2FF6-DA43-8317-F50AD516D717}"/>
              </a:ext>
            </a:extLst>
          </p:cNvPr>
          <p:cNvSpPr/>
          <p:nvPr/>
        </p:nvSpPr>
        <p:spPr>
          <a:xfrm>
            <a:off x="152400" y="4114800"/>
            <a:ext cx="12039600" cy="1200329"/>
          </a:xfrm>
          <a:prstGeom prst="rect">
            <a:avLst/>
          </a:prstGeom>
        </p:spPr>
        <p:txBody>
          <a:bodyPr wrap="square">
            <a:spAutoFit/>
          </a:bodyPr>
          <a:lstStyle/>
          <a:p>
            <a:r>
              <a:rPr lang="en-US" dirty="0">
                <a:latin typeface="Courier" pitchFamily="2" charset="0"/>
              </a:rPr>
              <a:t>2020-08-22-15:26:08_zap.FTp.ar 1293.386000 59083.654985314098427 </a:t>
            </a:r>
            <a:r>
              <a:rPr lang="en-AU" dirty="0">
                <a:solidFill>
                  <a:srgbClr val="000000"/>
                </a:solidFill>
                <a:latin typeface="Courier" pitchFamily="2" charset="0"/>
              </a:rPr>
              <a:t>1.966  meerkat  -</a:t>
            </a:r>
            <a:r>
              <a:rPr lang="en-AU" dirty="0" err="1">
                <a:solidFill>
                  <a:srgbClr val="000000"/>
                </a:solidFill>
                <a:latin typeface="Courier" pitchFamily="2" charset="0"/>
              </a:rPr>
              <a:t>fe</a:t>
            </a:r>
            <a:r>
              <a:rPr lang="en-AU" dirty="0">
                <a:solidFill>
                  <a:srgbClr val="000000"/>
                </a:solidFill>
                <a:latin typeface="Courier" pitchFamily="2" charset="0"/>
              </a:rPr>
              <a:t> KAT -be MKBF -f KAT_MKBF -</a:t>
            </a:r>
            <a:r>
              <a:rPr lang="en-AU" dirty="0" err="1">
                <a:solidFill>
                  <a:srgbClr val="000000"/>
                </a:solidFill>
                <a:latin typeface="Courier" pitchFamily="2" charset="0"/>
              </a:rPr>
              <a:t>bw</a:t>
            </a:r>
            <a:r>
              <a:rPr lang="en-AU" dirty="0">
                <a:solidFill>
                  <a:srgbClr val="000000"/>
                </a:solidFill>
                <a:latin typeface="Courier" pitchFamily="2" charset="0"/>
              </a:rPr>
              <a:t> 856 -</a:t>
            </a:r>
            <a:r>
              <a:rPr lang="en-AU" dirty="0" err="1">
                <a:solidFill>
                  <a:srgbClr val="000000"/>
                </a:solidFill>
                <a:latin typeface="Courier" pitchFamily="2" charset="0"/>
              </a:rPr>
              <a:t>tobs</a:t>
            </a:r>
            <a:r>
              <a:rPr lang="en-AU" dirty="0">
                <a:solidFill>
                  <a:srgbClr val="000000"/>
                </a:solidFill>
                <a:latin typeface="Courier" pitchFamily="2" charset="0"/>
              </a:rPr>
              <a:t> 2047.5 -</a:t>
            </a:r>
            <a:r>
              <a:rPr lang="en-AU" dirty="0" err="1">
                <a:solidFill>
                  <a:srgbClr val="000000"/>
                </a:solidFill>
                <a:latin typeface="Courier" pitchFamily="2" charset="0"/>
              </a:rPr>
              <a:t>tmplt</a:t>
            </a:r>
            <a:r>
              <a:rPr lang="en-AU" dirty="0">
                <a:solidFill>
                  <a:srgbClr val="000000"/>
                </a:solidFill>
                <a:latin typeface="Courier" pitchFamily="2" charset="0"/>
              </a:rPr>
              <a:t> /</a:t>
            </a:r>
            <a:r>
              <a:rPr lang="en-AU" dirty="0" err="1">
                <a:solidFill>
                  <a:srgbClr val="000000"/>
                </a:solidFill>
                <a:latin typeface="Courier" pitchFamily="2" charset="0"/>
              </a:rPr>
              <a:t>fred</a:t>
            </a:r>
            <a:r>
              <a:rPr lang="en-AU" dirty="0">
                <a:solidFill>
                  <a:srgbClr val="000000"/>
                </a:solidFill>
                <a:latin typeface="Courier" pitchFamily="2" charset="0"/>
              </a:rPr>
              <a:t>/oz002/users/</a:t>
            </a:r>
            <a:r>
              <a:rPr lang="en-AU" dirty="0" err="1">
                <a:solidFill>
                  <a:srgbClr val="000000"/>
                </a:solidFill>
                <a:latin typeface="Courier" pitchFamily="2" charset="0"/>
              </a:rPr>
              <a:t>mmiles</a:t>
            </a:r>
            <a:r>
              <a:rPr lang="en-AU" dirty="0">
                <a:solidFill>
                  <a:srgbClr val="000000"/>
                </a:solidFill>
                <a:latin typeface="Courier" pitchFamily="2" charset="0"/>
              </a:rPr>
              <a:t>/templates/</a:t>
            </a:r>
            <a:r>
              <a:rPr lang="en-AU" dirty="0" err="1">
                <a:solidFill>
                  <a:srgbClr val="000000"/>
                </a:solidFill>
                <a:latin typeface="Courier" pitchFamily="2" charset="0"/>
              </a:rPr>
              <a:t>msp_templates</a:t>
            </a:r>
            <a:r>
              <a:rPr lang="en-AU" dirty="0">
                <a:solidFill>
                  <a:srgbClr val="000000"/>
                </a:solidFill>
                <a:latin typeface="Courier" pitchFamily="2" charset="0"/>
              </a:rPr>
              <a:t>//J1618-4624.std -</a:t>
            </a:r>
            <a:r>
              <a:rPr lang="en-AU" dirty="0" err="1">
                <a:solidFill>
                  <a:srgbClr val="000000"/>
                </a:solidFill>
                <a:latin typeface="Courier" pitchFamily="2" charset="0"/>
              </a:rPr>
              <a:t>gof</a:t>
            </a:r>
            <a:r>
              <a:rPr lang="en-AU" dirty="0">
                <a:solidFill>
                  <a:srgbClr val="000000"/>
                </a:solidFill>
                <a:latin typeface="Courier" pitchFamily="2" charset="0"/>
              </a:rPr>
              <a:t> 1.45 -</a:t>
            </a:r>
            <a:r>
              <a:rPr lang="en-AU" dirty="0" err="1">
                <a:solidFill>
                  <a:srgbClr val="000000"/>
                </a:solidFill>
                <a:latin typeface="Courier" pitchFamily="2" charset="0"/>
              </a:rPr>
              <a:t>nbin</a:t>
            </a:r>
            <a:r>
              <a:rPr lang="en-AU" dirty="0">
                <a:solidFill>
                  <a:srgbClr val="000000"/>
                </a:solidFill>
                <a:latin typeface="Courier" pitchFamily="2" charset="0"/>
              </a:rPr>
              <a:t> 1024 -</a:t>
            </a:r>
            <a:r>
              <a:rPr lang="en-AU" dirty="0" err="1">
                <a:solidFill>
                  <a:srgbClr val="000000"/>
                </a:solidFill>
                <a:latin typeface="Courier" pitchFamily="2" charset="0"/>
              </a:rPr>
              <a:t>nch</a:t>
            </a:r>
            <a:r>
              <a:rPr lang="en-AU" dirty="0">
                <a:solidFill>
                  <a:srgbClr val="000000"/>
                </a:solidFill>
                <a:latin typeface="Courier" pitchFamily="2" charset="0"/>
              </a:rPr>
              <a:t> 1024</a:t>
            </a:r>
            <a:endParaRPr lang="en-AU" dirty="0">
              <a:solidFill>
                <a:srgbClr val="000000"/>
              </a:solidFill>
              <a:effectLst/>
              <a:latin typeface="Courier" pitchFamily="2" charset="0"/>
            </a:endParaRPr>
          </a:p>
        </p:txBody>
      </p:sp>
    </p:spTree>
    <p:extLst>
      <p:ext uri="{BB962C8B-B14F-4D97-AF65-F5344CB8AC3E}">
        <p14:creationId xmlns:p14="http://schemas.microsoft.com/office/powerpoint/2010/main" val="3059100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0711-905B-0F42-B447-D552F38C2F62}"/>
              </a:ext>
            </a:extLst>
          </p:cNvPr>
          <p:cNvSpPr>
            <a:spLocks noGrp="1"/>
          </p:cNvSpPr>
          <p:nvPr>
            <p:ph type="title"/>
          </p:nvPr>
        </p:nvSpPr>
        <p:spPr/>
        <p:txBody>
          <a:bodyPr/>
          <a:lstStyle/>
          <a:p>
            <a:r>
              <a:rPr lang="en-US" dirty="0"/>
              <a:t>TOA file (“</a:t>
            </a:r>
            <a:r>
              <a:rPr lang="en-US" dirty="0" err="1"/>
              <a:t>timfile</a:t>
            </a:r>
            <a:r>
              <a:rPr lang="en-US" dirty="0"/>
              <a:t>”,  .</a:t>
            </a:r>
            <a:r>
              <a:rPr lang="en-US" dirty="0" err="1"/>
              <a:t>tim</a:t>
            </a:r>
            <a:r>
              <a:rPr lang="en-US" dirty="0"/>
              <a:t>)</a:t>
            </a:r>
          </a:p>
        </p:txBody>
      </p:sp>
      <p:sp>
        <p:nvSpPr>
          <p:cNvPr id="3" name="Content Placeholder 2">
            <a:extLst>
              <a:ext uri="{FF2B5EF4-FFF2-40B4-BE49-F238E27FC236}">
                <a16:creationId xmlns:a16="http://schemas.microsoft.com/office/drawing/2014/main" id="{0513ECBE-48D3-F742-8757-4E2AA6A9E21C}"/>
              </a:ext>
            </a:extLst>
          </p:cNvPr>
          <p:cNvSpPr>
            <a:spLocks noGrp="1"/>
          </p:cNvSpPr>
          <p:nvPr>
            <p:ph idx="1"/>
          </p:nvPr>
        </p:nvSpPr>
        <p:spPr>
          <a:xfrm>
            <a:off x="381000" y="1825625"/>
            <a:ext cx="10972800" cy="4351338"/>
          </a:xfrm>
        </p:spPr>
        <p:txBody>
          <a:bodyPr>
            <a:normAutofit fontScale="32500" lnSpcReduction="20000"/>
          </a:bodyPr>
          <a:lstStyle/>
          <a:p>
            <a:pPr marL="0" indent="0">
              <a:buNone/>
            </a:pPr>
            <a:r>
              <a:rPr lang="en-US" sz="5600" dirty="0">
                <a:latin typeface="Courier" pitchFamily="2" charset="0"/>
              </a:rPr>
              <a:t>FORMAT 1   </a:t>
            </a:r>
          </a:p>
          <a:p>
            <a:pPr marL="0" indent="0">
              <a:buNone/>
            </a:pPr>
            <a:r>
              <a:rPr lang="en-US" sz="5600" dirty="0">
                <a:latin typeface="Courier" pitchFamily="2" charset="0"/>
              </a:rPr>
              <a:t>2019-08-12-15:00:40_zap.FTp.ar 1284.360000 58707.631479199641432 2.909 meerkat</a:t>
            </a:r>
          </a:p>
          <a:p>
            <a:pPr marL="0" indent="0">
              <a:buNone/>
            </a:pPr>
            <a:r>
              <a:rPr lang="en-US" sz="5600" dirty="0">
                <a:latin typeface="Courier" pitchFamily="2" charset="0"/>
              </a:rPr>
              <a:t>2019-11-12-17:40:32_zap.FTp.ar 1296.685000 58799.742474567748197 3.180 meerkat</a:t>
            </a:r>
          </a:p>
          <a:p>
            <a:pPr marL="0" indent="0">
              <a:buNone/>
            </a:pPr>
            <a:r>
              <a:rPr lang="en-US" sz="5600" dirty="0">
                <a:latin typeface="Courier" pitchFamily="2" charset="0"/>
              </a:rPr>
              <a:t>2019-11-20-05:42:08_zap.FTp.ar 1283.143000 58807.240693679902220 3.718 meerkat</a:t>
            </a:r>
          </a:p>
          <a:p>
            <a:pPr marL="0" indent="0">
              <a:buNone/>
            </a:pPr>
            <a:r>
              <a:rPr lang="en-US" sz="5600" dirty="0">
                <a:latin typeface="Courier" pitchFamily="2" charset="0"/>
              </a:rPr>
              <a:t>2019-12-27-11:45:20_zap.FTp.ar 1286.831000 58844.495775240801992 2.581 meerkat</a:t>
            </a:r>
          </a:p>
          <a:p>
            <a:pPr marL="0" indent="0">
              <a:buNone/>
            </a:pPr>
            <a:r>
              <a:rPr lang="en-US" sz="5600" dirty="0">
                <a:latin typeface="Courier" pitchFamily="2" charset="0"/>
              </a:rPr>
              <a:t>2020-01-07-10:58:08_zap.FTp.ar 1292.323000 58855.460092791077399 7.167 meerkat</a:t>
            </a:r>
          </a:p>
          <a:p>
            <a:pPr marL="0" indent="0">
              <a:buNone/>
            </a:pPr>
            <a:r>
              <a:rPr lang="en-US" sz="5600" dirty="0">
                <a:latin typeface="Courier" pitchFamily="2" charset="0"/>
              </a:rPr>
              <a:t>2020-02-17-23:27:12_zap.FTp.ar 1291.422000 58896.980213268256267 4.042 meerkat</a:t>
            </a:r>
          </a:p>
          <a:p>
            <a:pPr marL="0" indent="0">
              <a:buNone/>
            </a:pPr>
            <a:r>
              <a:rPr lang="en-US" sz="5600" dirty="0">
                <a:latin typeface="Courier" pitchFamily="2" charset="0"/>
              </a:rPr>
              <a:t>2020-08-22-15:26:08_zap.FTp.ar 1293.386000 59083.654985314098427 1.966 meerkat</a:t>
            </a:r>
          </a:p>
          <a:p>
            <a:pPr marL="0" indent="0">
              <a:buNone/>
            </a:pPr>
            <a:endParaRPr lang="en-US" dirty="0"/>
          </a:p>
        </p:txBody>
      </p:sp>
    </p:spTree>
    <p:extLst>
      <p:ext uri="{BB962C8B-B14F-4D97-AF65-F5344CB8AC3E}">
        <p14:creationId xmlns:p14="http://schemas.microsoft.com/office/powerpoint/2010/main" val="2035579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957B-63D2-0343-BD4E-23640CEABF37}"/>
              </a:ext>
            </a:extLst>
          </p:cNvPr>
          <p:cNvSpPr>
            <a:spLocks noGrp="1"/>
          </p:cNvSpPr>
          <p:nvPr>
            <p:ph type="title"/>
          </p:nvPr>
        </p:nvSpPr>
        <p:spPr/>
        <p:txBody>
          <a:bodyPr/>
          <a:lstStyle/>
          <a:p>
            <a:r>
              <a:rPr lang="en-US" dirty="0"/>
              <a:t>Parameter file (</a:t>
            </a:r>
            <a:r>
              <a:rPr lang="en-US" dirty="0" err="1"/>
              <a:t>parfile</a:t>
            </a:r>
            <a:r>
              <a:rPr lang="en-US" dirty="0"/>
              <a:t> .par)</a:t>
            </a:r>
          </a:p>
        </p:txBody>
      </p:sp>
      <p:sp>
        <p:nvSpPr>
          <p:cNvPr id="3" name="Content Placeholder 2">
            <a:extLst>
              <a:ext uri="{FF2B5EF4-FFF2-40B4-BE49-F238E27FC236}">
                <a16:creationId xmlns:a16="http://schemas.microsoft.com/office/drawing/2014/main" id="{2F36B0A4-56A4-C247-81A9-C542CAB0153D}"/>
              </a:ext>
            </a:extLst>
          </p:cNvPr>
          <p:cNvSpPr>
            <a:spLocks noGrp="1"/>
          </p:cNvSpPr>
          <p:nvPr>
            <p:ph idx="1"/>
          </p:nvPr>
        </p:nvSpPr>
        <p:spPr/>
        <p:txBody>
          <a:bodyPr/>
          <a:lstStyle/>
          <a:p>
            <a:r>
              <a:rPr lang="en-US" dirty="0"/>
              <a:t>Contains model for arrival times</a:t>
            </a:r>
          </a:p>
          <a:p>
            <a:r>
              <a:rPr lang="en-US" dirty="0"/>
              <a:t>Pulsar spin</a:t>
            </a:r>
          </a:p>
          <a:p>
            <a:r>
              <a:rPr lang="en-US" dirty="0"/>
              <a:t>Binary models (See Federico’s talk)</a:t>
            </a:r>
          </a:p>
          <a:p>
            <a:r>
              <a:rPr lang="en-US" dirty="0"/>
              <a:t>ISM</a:t>
            </a:r>
          </a:p>
          <a:p>
            <a:r>
              <a:rPr lang="en-US" dirty="0"/>
              <a:t>Solar system</a:t>
            </a:r>
          </a:p>
          <a:p>
            <a:pPr lvl="1"/>
            <a:r>
              <a:rPr lang="en-US" dirty="0"/>
              <a:t>Astrometry (position, proper motion parallax)</a:t>
            </a:r>
          </a:p>
          <a:p>
            <a:pPr lvl="1"/>
            <a:r>
              <a:rPr lang="en-US" dirty="0"/>
              <a:t>Model of the solar system</a:t>
            </a:r>
          </a:p>
          <a:p>
            <a:endParaRPr lang="en-US" dirty="0"/>
          </a:p>
          <a:p>
            <a:endParaRPr lang="en-US" dirty="0"/>
          </a:p>
        </p:txBody>
      </p:sp>
    </p:spTree>
    <p:extLst>
      <p:ext uri="{BB962C8B-B14F-4D97-AF65-F5344CB8AC3E}">
        <p14:creationId xmlns:p14="http://schemas.microsoft.com/office/powerpoint/2010/main" val="2503160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2557-460C-BB47-8AF2-6A57677A43F6}"/>
              </a:ext>
            </a:extLst>
          </p:cNvPr>
          <p:cNvSpPr>
            <a:spLocks noGrp="1"/>
          </p:cNvSpPr>
          <p:nvPr>
            <p:ph type="title"/>
          </p:nvPr>
        </p:nvSpPr>
        <p:spPr/>
        <p:txBody>
          <a:bodyPr/>
          <a:lstStyle/>
          <a:p>
            <a:r>
              <a:rPr lang="en-US" dirty="0"/>
              <a:t>Example .par file</a:t>
            </a:r>
          </a:p>
        </p:txBody>
      </p:sp>
      <p:sp>
        <p:nvSpPr>
          <p:cNvPr id="3" name="Content Placeholder 2">
            <a:extLst>
              <a:ext uri="{FF2B5EF4-FFF2-40B4-BE49-F238E27FC236}">
                <a16:creationId xmlns:a16="http://schemas.microsoft.com/office/drawing/2014/main" id="{12C83460-86DD-E24C-9474-20BFFCB2F198}"/>
              </a:ext>
            </a:extLst>
          </p:cNvPr>
          <p:cNvSpPr>
            <a:spLocks noGrp="1"/>
          </p:cNvSpPr>
          <p:nvPr>
            <p:ph idx="1"/>
          </p:nvPr>
        </p:nvSpPr>
        <p:spPr>
          <a:xfrm>
            <a:off x="609600" y="1752600"/>
            <a:ext cx="10591800" cy="4800600"/>
          </a:xfrm>
        </p:spPr>
        <p:txBody>
          <a:bodyPr>
            <a:normAutofit/>
          </a:bodyPr>
          <a:lstStyle/>
          <a:p>
            <a:pPr marL="0" indent="0">
              <a:spcBef>
                <a:spcPts val="0"/>
              </a:spcBef>
              <a:buNone/>
            </a:pPr>
            <a:r>
              <a:rPr lang="en-US" sz="2000" dirty="0"/>
              <a:t>PSRJ           	J2124-3358</a:t>
            </a:r>
          </a:p>
          <a:p>
            <a:pPr marL="0" indent="0">
              <a:spcBef>
                <a:spcPts val="0"/>
              </a:spcBef>
              <a:buNone/>
            </a:pPr>
            <a:r>
              <a:rPr lang="en-US" sz="2000" dirty="0"/>
              <a:t>RAJ             	21:24:43.8458698         		1  0.00000583135646094931   </a:t>
            </a:r>
          </a:p>
          <a:p>
            <a:pPr marL="0" indent="0">
              <a:spcBef>
                <a:spcPts val="0"/>
              </a:spcBef>
              <a:buNone/>
            </a:pPr>
            <a:r>
              <a:rPr lang="en-US" sz="2000" dirty="0"/>
              <a:t>DECJ           	-33:58:45.00654           		1  0.00015236163760310887   </a:t>
            </a:r>
          </a:p>
          <a:p>
            <a:pPr marL="0" indent="0">
              <a:spcBef>
                <a:spcPts val="0"/>
              </a:spcBef>
              <a:buNone/>
            </a:pPr>
            <a:r>
              <a:rPr lang="en-US" sz="2000" dirty="0"/>
              <a:t>F0              	202.793893699615265             	1  0.00000000000113190564   </a:t>
            </a:r>
          </a:p>
          <a:p>
            <a:pPr marL="0" indent="0">
              <a:spcBef>
                <a:spcPts val="0"/>
              </a:spcBef>
              <a:buNone/>
            </a:pPr>
            <a:r>
              <a:rPr lang="en-US" sz="2000" dirty="0"/>
              <a:t>F1              	-8.4593297850997264368e-16 	1  1.7422206699012692418e-20</a:t>
            </a:r>
          </a:p>
          <a:p>
            <a:pPr marL="0" indent="0">
              <a:spcBef>
                <a:spcPts val="0"/>
              </a:spcBef>
              <a:buNone/>
            </a:pPr>
            <a:r>
              <a:rPr lang="en-US" sz="2000" dirty="0"/>
              <a:t>DM           	4.59585561257238       		1   6.8072e-05 </a:t>
            </a:r>
          </a:p>
          <a:p>
            <a:pPr marL="0" indent="0">
              <a:spcBef>
                <a:spcPts val="0"/>
              </a:spcBef>
              <a:buNone/>
            </a:pPr>
            <a:r>
              <a:rPr lang="en-US" sz="2000" dirty="0"/>
              <a:t>PEPOCH         	55635                       </a:t>
            </a:r>
          </a:p>
          <a:p>
            <a:pPr marL="0" indent="0">
              <a:spcBef>
                <a:spcPts val="0"/>
              </a:spcBef>
              <a:buNone/>
            </a:pPr>
            <a:r>
              <a:rPr lang="en-US" sz="2000" dirty="0"/>
              <a:t>POSEPOCH       	55635                       </a:t>
            </a:r>
          </a:p>
          <a:p>
            <a:pPr marL="0" indent="0">
              <a:spcBef>
                <a:spcPts val="0"/>
              </a:spcBef>
              <a:buNone/>
            </a:pPr>
            <a:r>
              <a:rPr lang="en-US" sz="2000" dirty="0"/>
              <a:t>DMEPOCH       	55635                       </a:t>
            </a:r>
          </a:p>
          <a:p>
            <a:pPr marL="0" indent="0">
              <a:spcBef>
                <a:spcPts val="0"/>
              </a:spcBef>
              <a:buNone/>
            </a:pPr>
            <a:r>
              <a:rPr lang="en-US" sz="2000" dirty="0"/>
              <a:t>PMRA           	-14.10871339972822112     	1  0.01926194687501067899   </a:t>
            </a:r>
          </a:p>
          <a:p>
            <a:pPr marL="0" indent="0">
              <a:spcBef>
                <a:spcPts val="0"/>
              </a:spcBef>
              <a:buNone/>
            </a:pPr>
            <a:r>
              <a:rPr lang="en-US" sz="2000" dirty="0"/>
              <a:t>PMDEC          	-50.357587040403972975    	1  0.03919424506154254445   </a:t>
            </a:r>
          </a:p>
          <a:p>
            <a:pPr marL="0" indent="0">
              <a:spcBef>
                <a:spcPts val="0"/>
              </a:spcBef>
              <a:buNone/>
            </a:pPr>
            <a:r>
              <a:rPr lang="en-US" sz="2000" dirty="0"/>
              <a:t>PX             	2.2175016068272757417     	1  0.20420137814758584915   </a:t>
            </a:r>
          </a:p>
          <a:p>
            <a:pPr marL="0" indent="0">
              <a:spcBef>
                <a:spcPts val="0"/>
              </a:spcBef>
              <a:buNone/>
            </a:pPr>
            <a:r>
              <a:rPr lang="en-US" sz="2000" dirty="0"/>
              <a:t>TRES           	5.048        </a:t>
            </a:r>
          </a:p>
          <a:p>
            <a:pPr marL="0" indent="0">
              <a:spcBef>
                <a:spcPts val="0"/>
              </a:spcBef>
              <a:buNone/>
            </a:pPr>
            <a:r>
              <a:rPr lang="en-US" sz="2000" dirty="0"/>
              <a:t>CLK            	TT(BIPM2018)</a:t>
            </a:r>
          </a:p>
          <a:p>
            <a:pPr marL="0" indent="0">
              <a:spcBef>
                <a:spcPts val="0"/>
              </a:spcBef>
              <a:buNone/>
            </a:pPr>
            <a:r>
              <a:rPr lang="en-US" sz="2000" dirty="0"/>
              <a:t>UNITS          	TCB</a:t>
            </a:r>
          </a:p>
          <a:p>
            <a:pPr marL="0" indent="0">
              <a:spcBef>
                <a:spcPts val="0"/>
              </a:spcBef>
              <a:buNone/>
            </a:pPr>
            <a:r>
              <a:rPr lang="en-US" sz="2000" dirty="0"/>
              <a:t>EPHEM          	DE436</a:t>
            </a:r>
          </a:p>
        </p:txBody>
      </p:sp>
      <p:sp>
        <p:nvSpPr>
          <p:cNvPr id="5" name="Rectangle 4">
            <a:extLst>
              <a:ext uri="{FF2B5EF4-FFF2-40B4-BE49-F238E27FC236}">
                <a16:creationId xmlns:a16="http://schemas.microsoft.com/office/drawing/2014/main" id="{19B53366-84F2-5243-8148-5809BCCA0545}"/>
              </a:ext>
            </a:extLst>
          </p:cNvPr>
          <p:cNvSpPr/>
          <p:nvPr/>
        </p:nvSpPr>
        <p:spPr>
          <a:xfrm>
            <a:off x="2286000" y="1752600"/>
            <a:ext cx="3429000" cy="4572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687E18B-3CEF-5C4A-8A4B-B799FECBAACB}"/>
              </a:ext>
            </a:extLst>
          </p:cNvPr>
          <p:cNvSpPr/>
          <p:nvPr/>
        </p:nvSpPr>
        <p:spPr>
          <a:xfrm>
            <a:off x="609600" y="1752600"/>
            <a:ext cx="1447800" cy="4572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36C56A-0A61-C645-B028-92B9A4EC5F52}"/>
              </a:ext>
            </a:extLst>
          </p:cNvPr>
          <p:cNvSpPr/>
          <p:nvPr/>
        </p:nvSpPr>
        <p:spPr>
          <a:xfrm>
            <a:off x="6096000" y="1752600"/>
            <a:ext cx="304800" cy="4572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36B64-55D9-AB42-8B6D-ED6852432926}"/>
              </a:ext>
            </a:extLst>
          </p:cNvPr>
          <p:cNvSpPr/>
          <p:nvPr/>
        </p:nvSpPr>
        <p:spPr>
          <a:xfrm>
            <a:off x="6400800" y="1752600"/>
            <a:ext cx="3276600" cy="45720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D0BA2C4-ACDE-2541-A3AD-F06BEE78971D}"/>
              </a:ext>
            </a:extLst>
          </p:cNvPr>
          <p:cNvSpPr txBox="1"/>
          <p:nvPr/>
        </p:nvSpPr>
        <p:spPr>
          <a:xfrm>
            <a:off x="533400" y="1295400"/>
            <a:ext cx="1748620" cy="369332"/>
          </a:xfrm>
          <a:prstGeom prst="rect">
            <a:avLst/>
          </a:prstGeom>
          <a:noFill/>
        </p:spPr>
        <p:txBody>
          <a:bodyPr wrap="none" rtlCol="0">
            <a:spAutoFit/>
          </a:bodyPr>
          <a:lstStyle/>
          <a:p>
            <a:r>
              <a:rPr lang="en-US" dirty="0"/>
              <a:t>Parameter name</a:t>
            </a:r>
          </a:p>
        </p:txBody>
      </p:sp>
      <p:sp>
        <p:nvSpPr>
          <p:cNvPr id="10" name="TextBox 9">
            <a:extLst>
              <a:ext uri="{FF2B5EF4-FFF2-40B4-BE49-F238E27FC236}">
                <a16:creationId xmlns:a16="http://schemas.microsoft.com/office/drawing/2014/main" id="{BA01E841-AB9C-E440-9839-8395F9ADB164}"/>
              </a:ext>
            </a:extLst>
          </p:cNvPr>
          <p:cNvSpPr txBox="1"/>
          <p:nvPr/>
        </p:nvSpPr>
        <p:spPr>
          <a:xfrm>
            <a:off x="3276600" y="1295400"/>
            <a:ext cx="1717971" cy="369332"/>
          </a:xfrm>
          <a:prstGeom prst="rect">
            <a:avLst/>
          </a:prstGeom>
          <a:noFill/>
        </p:spPr>
        <p:txBody>
          <a:bodyPr wrap="none" rtlCol="0">
            <a:spAutoFit/>
          </a:bodyPr>
          <a:lstStyle/>
          <a:p>
            <a:r>
              <a:rPr lang="en-US" dirty="0"/>
              <a:t>Parameter value</a:t>
            </a:r>
          </a:p>
        </p:txBody>
      </p:sp>
      <p:sp>
        <p:nvSpPr>
          <p:cNvPr id="11" name="TextBox 10">
            <a:extLst>
              <a:ext uri="{FF2B5EF4-FFF2-40B4-BE49-F238E27FC236}">
                <a16:creationId xmlns:a16="http://schemas.microsoft.com/office/drawing/2014/main" id="{63E70D99-4CF9-754F-B7B0-328D9B1472FD}"/>
              </a:ext>
            </a:extLst>
          </p:cNvPr>
          <p:cNvSpPr txBox="1"/>
          <p:nvPr/>
        </p:nvSpPr>
        <p:spPr>
          <a:xfrm>
            <a:off x="5793274" y="1295400"/>
            <a:ext cx="836126" cy="369332"/>
          </a:xfrm>
          <a:prstGeom prst="rect">
            <a:avLst/>
          </a:prstGeom>
          <a:noFill/>
        </p:spPr>
        <p:txBody>
          <a:bodyPr wrap="none" rtlCol="0">
            <a:spAutoFit/>
          </a:bodyPr>
          <a:lstStyle/>
          <a:p>
            <a:r>
              <a:rPr lang="en-US" dirty="0"/>
              <a:t>Fitted?</a:t>
            </a:r>
          </a:p>
        </p:txBody>
      </p:sp>
      <p:sp>
        <p:nvSpPr>
          <p:cNvPr id="12" name="TextBox 11">
            <a:extLst>
              <a:ext uri="{FF2B5EF4-FFF2-40B4-BE49-F238E27FC236}">
                <a16:creationId xmlns:a16="http://schemas.microsoft.com/office/drawing/2014/main" id="{EE500B8F-D4F8-8648-BD13-0EC4784494D5}"/>
              </a:ext>
            </a:extLst>
          </p:cNvPr>
          <p:cNvSpPr txBox="1"/>
          <p:nvPr/>
        </p:nvSpPr>
        <p:spPr>
          <a:xfrm>
            <a:off x="7391400" y="1295400"/>
            <a:ext cx="1285801" cy="369332"/>
          </a:xfrm>
          <a:prstGeom prst="rect">
            <a:avLst/>
          </a:prstGeom>
          <a:noFill/>
        </p:spPr>
        <p:txBody>
          <a:bodyPr wrap="none" rtlCol="0">
            <a:spAutoFit/>
          </a:bodyPr>
          <a:lstStyle/>
          <a:p>
            <a:r>
              <a:rPr lang="en-US" dirty="0"/>
              <a:t>Uncertainty</a:t>
            </a:r>
          </a:p>
        </p:txBody>
      </p:sp>
    </p:spTree>
    <p:extLst>
      <p:ext uri="{BB962C8B-B14F-4D97-AF65-F5344CB8AC3E}">
        <p14:creationId xmlns:p14="http://schemas.microsoft.com/office/powerpoint/2010/main" val="218333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E427-E564-C544-9B93-499D56179D67}"/>
              </a:ext>
            </a:extLst>
          </p:cNvPr>
          <p:cNvSpPr>
            <a:spLocks noGrp="1"/>
          </p:cNvSpPr>
          <p:nvPr>
            <p:ph type="title"/>
          </p:nvPr>
        </p:nvSpPr>
        <p:spPr/>
        <p:txBody>
          <a:bodyPr/>
          <a:lstStyle/>
          <a:p>
            <a:r>
              <a:rPr lang="en-US" dirty="0"/>
              <a:t>Running tempo2</a:t>
            </a:r>
          </a:p>
        </p:txBody>
      </p:sp>
      <p:sp>
        <p:nvSpPr>
          <p:cNvPr id="3" name="Content Placeholder 2">
            <a:extLst>
              <a:ext uri="{FF2B5EF4-FFF2-40B4-BE49-F238E27FC236}">
                <a16:creationId xmlns:a16="http://schemas.microsoft.com/office/drawing/2014/main" id="{93095F2B-B89A-2D41-A328-76AF6D749A85}"/>
              </a:ext>
            </a:extLst>
          </p:cNvPr>
          <p:cNvSpPr>
            <a:spLocks noGrp="1"/>
          </p:cNvSpPr>
          <p:nvPr>
            <p:ph idx="1"/>
          </p:nvPr>
        </p:nvSpPr>
        <p:spPr/>
        <p:txBody>
          <a:bodyPr/>
          <a:lstStyle/>
          <a:p>
            <a:r>
              <a:rPr lang="en-US" dirty="0"/>
              <a:t>Run from command line</a:t>
            </a:r>
          </a:p>
          <a:p>
            <a:r>
              <a:rPr lang="en-US" dirty="0"/>
              <a:t>Use “</a:t>
            </a:r>
            <a:r>
              <a:rPr lang="en-US" dirty="0" err="1"/>
              <a:t>plk</a:t>
            </a:r>
            <a:r>
              <a:rPr lang="en-US" dirty="0"/>
              <a:t>” plugin to visual data</a:t>
            </a:r>
          </a:p>
          <a:p>
            <a:endParaRPr lang="en-US" dirty="0"/>
          </a:p>
          <a:p>
            <a:r>
              <a:rPr lang="en-US" dirty="0"/>
              <a:t>&gt; tempo2 –gr </a:t>
            </a:r>
            <a:r>
              <a:rPr lang="en-US" dirty="0" err="1"/>
              <a:t>plk</a:t>
            </a:r>
            <a:r>
              <a:rPr lang="en-US" dirty="0"/>
              <a:t> -f &lt;</a:t>
            </a:r>
            <a:r>
              <a:rPr lang="en-US" dirty="0" err="1"/>
              <a:t>parfile</a:t>
            </a:r>
            <a:r>
              <a:rPr lang="en-US" dirty="0"/>
              <a:t>&gt; &lt;</a:t>
            </a:r>
            <a:r>
              <a:rPr lang="en-US" dirty="0" err="1"/>
              <a:t>timfile</a:t>
            </a:r>
            <a:r>
              <a:rPr lang="en-US" dirty="0"/>
              <a:t>&gt; </a:t>
            </a:r>
          </a:p>
          <a:p>
            <a:endParaRPr lang="en-US" dirty="0"/>
          </a:p>
          <a:p>
            <a:r>
              <a:rPr lang="en-US" dirty="0"/>
              <a:t>Disable fitting:</a:t>
            </a:r>
          </a:p>
        </p:txBody>
      </p:sp>
      <p:pic>
        <p:nvPicPr>
          <p:cNvPr id="5" name="Picture 4" descr="A picture containing text&#10;&#10;Description automatically generated">
            <a:extLst>
              <a:ext uri="{FF2B5EF4-FFF2-40B4-BE49-F238E27FC236}">
                <a16:creationId xmlns:a16="http://schemas.microsoft.com/office/drawing/2014/main" id="{9D92F7D8-D4E7-6348-BDAA-6A3A7557A421}"/>
              </a:ext>
            </a:extLst>
          </p:cNvPr>
          <p:cNvPicPr>
            <a:picLocks noChangeAspect="1"/>
          </p:cNvPicPr>
          <p:nvPr/>
        </p:nvPicPr>
        <p:blipFill rotWithShape="1">
          <a:blip r:embed="rId2"/>
          <a:srcRect l="-333" r="1" b="66008"/>
          <a:stretch/>
        </p:blipFill>
        <p:spPr>
          <a:xfrm>
            <a:off x="955964" y="3810000"/>
            <a:ext cx="10460818" cy="59574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7159855-A782-9D44-86CD-EC36CA2FF059}"/>
              </a:ext>
            </a:extLst>
          </p:cNvPr>
          <p:cNvPicPr>
            <a:picLocks noChangeAspect="1"/>
          </p:cNvPicPr>
          <p:nvPr/>
        </p:nvPicPr>
        <p:blipFill rotWithShape="1">
          <a:blip r:embed="rId3"/>
          <a:srcRect l="1853" b="71123"/>
          <a:stretch/>
        </p:blipFill>
        <p:spPr>
          <a:xfrm>
            <a:off x="831272" y="5105400"/>
            <a:ext cx="10759928" cy="609600"/>
          </a:xfrm>
          <a:prstGeom prst="rect">
            <a:avLst/>
          </a:prstGeom>
        </p:spPr>
      </p:pic>
    </p:spTree>
    <p:extLst>
      <p:ext uri="{BB962C8B-B14F-4D97-AF65-F5344CB8AC3E}">
        <p14:creationId xmlns:p14="http://schemas.microsoft.com/office/powerpoint/2010/main" val="3078591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508DE40A-288F-2E43-A22B-1B43F2DD9417}"/>
              </a:ext>
            </a:extLst>
          </p:cNvPr>
          <p:cNvPicPr>
            <a:picLocks noGrp="1" noChangeAspect="1"/>
          </p:cNvPicPr>
          <p:nvPr>
            <p:ph idx="1"/>
          </p:nvPr>
        </p:nvPicPr>
        <p:blipFill>
          <a:blip r:embed="rId2"/>
          <a:stretch>
            <a:fillRect/>
          </a:stretch>
        </p:blipFill>
        <p:spPr>
          <a:xfrm>
            <a:off x="1600200" y="13855"/>
            <a:ext cx="8534400" cy="6872927"/>
          </a:xfrm>
        </p:spPr>
      </p:pic>
      <p:cxnSp>
        <p:nvCxnSpPr>
          <p:cNvPr id="7" name="Straight Arrow Connector 6">
            <a:extLst>
              <a:ext uri="{FF2B5EF4-FFF2-40B4-BE49-F238E27FC236}">
                <a16:creationId xmlns:a16="http://schemas.microsoft.com/office/drawing/2014/main" id="{F7876797-CF11-234F-8218-5897DADB085C}"/>
              </a:ext>
            </a:extLst>
          </p:cNvPr>
          <p:cNvCxnSpPr>
            <a:cxnSpLocks/>
          </p:cNvCxnSpPr>
          <p:nvPr/>
        </p:nvCxnSpPr>
        <p:spPr>
          <a:xfrm flipH="1" flipV="1">
            <a:off x="9220200" y="762000"/>
            <a:ext cx="12192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6C65288-3640-A24F-874B-B12EFF7BF691}"/>
              </a:ext>
            </a:extLst>
          </p:cNvPr>
          <p:cNvSpPr txBox="1"/>
          <p:nvPr/>
        </p:nvSpPr>
        <p:spPr>
          <a:xfrm>
            <a:off x="10298789" y="1295400"/>
            <a:ext cx="1893211" cy="923330"/>
          </a:xfrm>
          <a:prstGeom prst="rect">
            <a:avLst/>
          </a:prstGeom>
          <a:noFill/>
        </p:spPr>
        <p:txBody>
          <a:bodyPr wrap="none" rtlCol="0">
            <a:spAutoFit/>
          </a:bodyPr>
          <a:lstStyle/>
          <a:p>
            <a:r>
              <a:rPr lang="en-US" dirty="0"/>
              <a:t>Parameters</a:t>
            </a:r>
          </a:p>
          <a:p>
            <a:r>
              <a:rPr lang="en-US" dirty="0"/>
              <a:t>(Red: fitted)</a:t>
            </a:r>
          </a:p>
          <a:p>
            <a:r>
              <a:rPr lang="en-US" dirty="0"/>
              <a:t>(White: not fitted)</a:t>
            </a:r>
          </a:p>
        </p:txBody>
      </p:sp>
      <p:cxnSp>
        <p:nvCxnSpPr>
          <p:cNvPr id="12" name="Straight Arrow Connector 11">
            <a:extLst>
              <a:ext uri="{FF2B5EF4-FFF2-40B4-BE49-F238E27FC236}">
                <a16:creationId xmlns:a16="http://schemas.microsoft.com/office/drawing/2014/main" id="{2344FE5D-2EDF-624F-9EE0-D118FB81DBDE}"/>
              </a:ext>
            </a:extLst>
          </p:cNvPr>
          <p:cNvCxnSpPr>
            <a:cxnSpLocks/>
            <a:stCxn id="15" idx="1"/>
          </p:cNvCxnSpPr>
          <p:nvPr/>
        </p:nvCxnSpPr>
        <p:spPr>
          <a:xfrm flipH="1" flipV="1">
            <a:off x="8763001" y="3200401"/>
            <a:ext cx="1524000" cy="44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650BD1-D0FF-4542-BFD8-E0CDE834DEB4}"/>
              </a:ext>
            </a:extLst>
          </p:cNvPr>
          <p:cNvSpPr txBox="1"/>
          <p:nvPr/>
        </p:nvSpPr>
        <p:spPr>
          <a:xfrm>
            <a:off x="10287001" y="3048000"/>
            <a:ext cx="2057400" cy="1200329"/>
          </a:xfrm>
          <a:prstGeom prst="rect">
            <a:avLst/>
          </a:prstGeom>
          <a:noFill/>
        </p:spPr>
        <p:txBody>
          <a:bodyPr wrap="square" rtlCol="0">
            <a:spAutoFit/>
          </a:bodyPr>
          <a:lstStyle/>
          <a:p>
            <a:r>
              <a:rPr lang="en-US" dirty="0"/>
              <a:t>Residuals:</a:t>
            </a:r>
          </a:p>
          <a:p>
            <a:r>
              <a:rPr lang="en-US" dirty="0" err="1"/>
              <a:t>Colour</a:t>
            </a:r>
            <a:r>
              <a:rPr lang="en-US" dirty="0"/>
              <a:t>-coded by observing frequency</a:t>
            </a:r>
          </a:p>
        </p:txBody>
      </p:sp>
      <p:cxnSp>
        <p:nvCxnSpPr>
          <p:cNvPr id="18" name="Straight Arrow Connector 17">
            <a:extLst>
              <a:ext uri="{FF2B5EF4-FFF2-40B4-BE49-F238E27FC236}">
                <a16:creationId xmlns:a16="http://schemas.microsoft.com/office/drawing/2014/main" id="{5445BADF-10A9-D24F-B49C-A75C40085116}"/>
              </a:ext>
            </a:extLst>
          </p:cNvPr>
          <p:cNvCxnSpPr>
            <a:cxnSpLocks/>
          </p:cNvCxnSpPr>
          <p:nvPr/>
        </p:nvCxnSpPr>
        <p:spPr>
          <a:xfrm flipH="1">
            <a:off x="8153400" y="5562600"/>
            <a:ext cx="213360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502BE7-A37C-D34B-A833-8FC22445CB1A}"/>
              </a:ext>
            </a:extLst>
          </p:cNvPr>
          <p:cNvSpPr txBox="1"/>
          <p:nvPr/>
        </p:nvSpPr>
        <p:spPr>
          <a:xfrm>
            <a:off x="10668000" y="5181600"/>
            <a:ext cx="775020" cy="369332"/>
          </a:xfrm>
          <a:prstGeom prst="rect">
            <a:avLst/>
          </a:prstGeom>
          <a:noFill/>
        </p:spPr>
        <p:txBody>
          <a:bodyPr wrap="none" rtlCol="0">
            <a:spAutoFit/>
          </a:bodyPr>
          <a:lstStyle/>
          <a:p>
            <a:r>
              <a:rPr lang="en-US" dirty="0"/>
              <a:t>Jumps</a:t>
            </a:r>
          </a:p>
        </p:txBody>
      </p:sp>
      <p:sp>
        <p:nvSpPr>
          <p:cNvPr id="21" name="TextBox 20">
            <a:extLst>
              <a:ext uri="{FF2B5EF4-FFF2-40B4-BE49-F238E27FC236}">
                <a16:creationId xmlns:a16="http://schemas.microsoft.com/office/drawing/2014/main" id="{5F6AE76B-C03F-FF43-A2B8-AFC7E1FC4ECF}"/>
              </a:ext>
            </a:extLst>
          </p:cNvPr>
          <p:cNvSpPr txBox="1"/>
          <p:nvPr/>
        </p:nvSpPr>
        <p:spPr>
          <a:xfrm>
            <a:off x="76200" y="2743200"/>
            <a:ext cx="1371600" cy="646331"/>
          </a:xfrm>
          <a:prstGeom prst="rect">
            <a:avLst/>
          </a:prstGeom>
          <a:noFill/>
        </p:spPr>
        <p:txBody>
          <a:bodyPr wrap="square" rtlCol="0">
            <a:spAutoFit/>
          </a:bodyPr>
          <a:lstStyle/>
          <a:p>
            <a:r>
              <a:rPr lang="en-US" dirty="0"/>
              <a:t>Plotting options</a:t>
            </a:r>
          </a:p>
        </p:txBody>
      </p:sp>
      <p:cxnSp>
        <p:nvCxnSpPr>
          <p:cNvPr id="22" name="Straight Arrow Connector 21">
            <a:extLst>
              <a:ext uri="{FF2B5EF4-FFF2-40B4-BE49-F238E27FC236}">
                <a16:creationId xmlns:a16="http://schemas.microsoft.com/office/drawing/2014/main" id="{E48C3C5D-821C-B94C-9C8E-F7FFCA784D3C}"/>
              </a:ext>
            </a:extLst>
          </p:cNvPr>
          <p:cNvCxnSpPr>
            <a:cxnSpLocks/>
          </p:cNvCxnSpPr>
          <p:nvPr/>
        </p:nvCxnSpPr>
        <p:spPr>
          <a:xfrm>
            <a:off x="685800" y="3048000"/>
            <a:ext cx="990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2D0A81-5AC4-9A43-83FF-89E5686B09BD}"/>
              </a:ext>
            </a:extLst>
          </p:cNvPr>
          <p:cNvCxnSpPr>
            <a:cxnSpLocks/>
          </p:cNvCxnSpPr>
          <p:nvPr/>
        </p:nvCxnSpPr>
        <p:spPr>
          <a:xfrm>
            <a:off x="838200" y="5257800"/>
            <a:ext cx="76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CCAA4E2-0461-394D-B54E-5D8C68F54E6F}"/>
              </a:ext>
            </a:extLst>
          </p:cNvPr>
          <p:cNvSpPr txBox="1"/>
          <p:nvPr/>
        </p:nvSpPr>
        <p:spPr>
          <a:xfrm>
            <a:off x="0" y="1371600"/>
            <a:ext cx="1268617" cy="369332"/>
          </a:xfrm>
          <a:prstGeom prst="rect">
            <a:avLst/>
          </a:prstGeom>
          <a:noFill/>
        </p:spPr>
        <p:txBody>
          <a:bodyPr wrap="none" rtlCol="0">
            <a:spAutoFit/>
          </a:bodyPr>
          <a:lstStyle/>
          <a:p>
            <a:r>
              <a:rPr lang="en-US" dirty="0"/>
              <a:t>Refit model</a:t>
            </a:r>
          </a:p>
        </p:txBody>
      </p:sp>
      <p:cxnSp>
        <p:nvCxnSpPr>
          <p:cNvPr id="28" name="Straight Arrow Connector 27">
            <a:extLst>
              <a:ext uri="{FF2B5EF4-FFF2-40B4-BE49-F238E27FC236}">
                <a16:creationId xmlns:a16="http://schemas.microsoft.com/office/drawing/2014/main" id="{82D61402-3046-B64D-AA1E-3FA77F62772D}"/>
              </a:ext>
            </a:extLst>
          </p:cNvPr>
          <p:cNvCxnSpPr>
            <a:cxnSpLocks/>
          </p:cNvCxnSpPr>
          <p:nvPr/>
        </p:nvCxnSpPr>
        <p:spPr>
          <a:xfrm flipV="1">
            <a:off x="1143000" y="1219200"/>
            <a:ext cx="7620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A4AB35E-F01D-B74F-A8D1-F0D8B64E6727}"/>
              </a:ext>
            </a:extLst>
          </p:cNvPr>
          <p:cNvSpPr txBox="1"/>
          <p:nvPr/>
        </p:nvSpPr>
        <p:spPr>
          <a:xfrm>
            <a:off x="0" y="1752600"/>
            <a:ext cx="1380955" cy="369332"/>
          </a:xfrm>
          <a:prstGeom prst="rect">
            <a:avLst/>
          </a:prstGeom>
          <a:noFill/>
        </p:spPr>
        <p:txBody>
          <a:bodyPr wrap="none" rtlCol="0">
            <a:spAutoFit/>
          </a:bodyPr>
          <a:lstStyle/>
          <a:p>
            <a:r>
              <a:rPr lang="en-US" dirty="0"/>
              <a:t>New .par file</a:t>
            </a:r>
          </a:p>
        </p:txBody>
      </p:sp>
      <p:cxnSp>
        <p:nvCxnSpPr>
          <p:cNvPr id="34" name="Straight Arrow Connector 33">
            <a:extLst>
              <a:ext uri="{FF2B5EF4-FFF2-40B4-BE49-F238E27FC236}">
                <a16:creationId xmlns:a16="http://schemas.microsoft.com/office/drawing/2014/main" id="{A842B729-590A-5246-8C2D-125D84F651AD}"/>
              </a:ext>
            </a:extLst>
          </p:cNvPr>
          <p:cNvCxnSpPr>
            <a:cxnSpLocks/>
            <a:stCxn id="35" idx="3"/>
          </p:cNvCxnSpPr>
          <p:nvPr/>
        </p:nvCxnSpPr>
        <p:spPr>
          <a:xfrm flipV="1">
            <a:off x="1377621" y="1295400"/>
            <a:ext cx="2127579" cy="109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1A089E8-6976-8145-B474-DD0178334DB8}"/>
              </a:ext>
            </a:extLst>
          </p:cNvPr>
          <p:cNvSpPr txBox="1"/>
          <p:nvPr/>
        </p:nvSpPr>
        <p:spPr>
          <a:xfrm>
            <a:off x="0" y="2209800"/>
            <a:ext cx="1377621" cy="369332"/>
          </a:xfrm>
          <a:prstGeom prst="rect">
            <a:avLst/>
          </a:prstGeom>
          <a:noFill/>
        </p:spPr>
        <p:txBody>
          <a:bodyPr wrap="none" rtlCol="0">
            <a:spAutoFit/>
          </a:bodyPr>
          <a:lstStyle/>
          <a:p>
            <a:r>
              <a:rPr lang="en-US" dirty="0"/>
              <a:t>New .</a:t>
            </a:r>
            <a:r>
              <a:rPr lang="en-US" dirty="0" err="1"/>
              <a:t>tim</a:t>
            </a:r>
            <a:r>
              <a:rPr lang="en-US" dirty="0"/>
              <a:t> file</a:t>
            </a:r>
          </a:p>
        </p:txBody>
      </p:sp>
      <p:sp>
        <p:nvSpPr>
          <p:cNvPr id="36" name="TextBox 35">
            <a:extLst>
              <a:ext uri="{FF2B5EF4-FFF2-40B4-BE49-F238E27FC236}">
                <a16:creationId xmlns:a16="http://schemas.microsoft.com/office/drawing/2014/main" id="{8EC7BF44-2EF8-CC45-9B32-98D7E460D480}"/>
              </a:ext>
            </a:extLst>
          </p:cNvPr>
          <p:cNvSpPr txBox="1"/>
          <p:nvPr/>
        </p:nvSpPr>
        <p:spPr>
          <a:xfrm>
            <a:off x="6927" y="5105400"/>
            <a:ext cx="1371600" cy="369332"/>
          </a:xfrm>
          <a:prstGeom prst="rect">
            <a:avLst/>
          </a:prstGeom>
          <a:noFill/>
        </p:spPr>
        <p:txBody>
          <a:bodyPr wrap="square" rtlCol="0">
            <a:spAutoFit/>
          </a:bodyPr>
          <a:lstStyle/>
          <a:p>
            <a:r>
              <a:rPr lang="en-US" dirty="0"/>
              <a:t>Quit</a:t>
            </a:r>
          </a:p>
        </p:txBody>
      </p:sp>
      <p:cxnSp>
        <p:nvCxnSpPr>
          <p:cNvPr id="23" name="Straight Arrow Connector 22">
            <a:extLst>
              <a:ext uri="{FF2B5EF4-FFF2-40B4-BE49-F238E27FC236}">
                <a16:creationId xmlns:a16="http://schemas.microsoft.com/office/drawing/2014/main" id="{D0105F20-BCC6-7042-A12C-10BD86B0183C}"/>
              </a:ext>
            </a:extLst>
          </p:cNvPr>
          <p:cNvCxnSpPr>
            <a:cxnSpLocks/>
          </p:cNvCxnSpPr>
          <p:nvPr/>
        </p:nvCxnSpPr>
        <p:spPr>
          <a:xfrm flipV="1">
            <a:off x="1676400" y="1371600"/>
            <a:ext cx="12954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555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D7586-9D35-9741-AA3E-BCC0DF114168}"/>
              </a:ext>
            </a:extLst>
          </p:cNvPr>
          <p:cNvSpPr>
            <a:spLocks noGrp="1"/>
          </p:cNvSpPr>
          <p:nvPr>
            <p:ph type="title"/>
          </p:nvPr>
        </p:nvSpPr>
        <p:spPr>
          <a:xfrm>
            <a:off x="838200" y="365125"/>
            <a:ext cx="3352800" cy="2301875"/>
          </a:xfrm>
        </p:spPr>
        <p:txBody>
          <a:bodyP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CB817F14-3312-A14A-B72C-63E464BF31A2}"/>
              </a:ext>
            </a:extLst>
          </p:cNvPr>
          <p:cNvPicPr>
            <a:picLocks noGrp="1" noChangeAspect="1"/>
          </p:cNvPicPr>
          <p:nvPr>
            <p:ph idx="1"/>
          </p:nvPr>
        </p:nvPicPr>
        <p:blipFill>
          <a:blip r:embed="rId2"/>
          <a:stretch>
            <a:fillRect/>
          </a:stretch>
        </p:blipFill>
        <p:spPr>
          <a:xfrm>
            <a:off x="4149436" y="0"/>
            <a:ext cx="8077200" cy="6861500"/>
          </a:xfrm>
        </p:spPr>
      </p:pic>
      <p:sp>
        <p:nvSpPr>
          <p:cNvPr id="3" name="TextBox 2">
            <a:extLst>
              <a:ext uri="{FF2B5EF4-FFF2-40B4-BE49-F238E27FC236}">
                <a16:creationId xmlns:a16="http://schemas.microsoft.com/office/drawing/2014/main" id="{2B504700-0DBB-5442-A2C9-105DE4407C40}"/>
              </a:ext>
            </a:extLst>
          </p:cNvPr>
          <p:cNvSpPr txBox="1"/>
          <p:nvPr/>
        </p:nvSpPr>
        <p:spPr>
          <a:xfrm>
            <a:off x="381000" y="2362200"/>
            <a:ext cx="1441805" cy="369332"/>
          </a:xfrm>
          <a:prstGeom prst="rect">
            <a:avLst/>
          </a:prstGeom>
          <a:noFill/>
        </p:spPr>
        <p:txBody>
          <a:bodyPr wrap="none" rtlCol="0">
            <a:spAutoFit/>
          </a:bodyPr>
          <a:lstStyle/>
          <a:p>
            <a:r>
              <a:rPr lang="en-US" dirty="0"/>
              <a:t>Orbital phase</a:t>
            </a:r>
          </a:p>
        </p:txBody>
      </p:sp>
    </p:spTree>
    <p:extLst>
      <p:ext uri="{BB962C8B-B14F-4D97-AF65-F5344CB8AC3E}">
        <p14:creationId xmlns:p14="http://schemas.microsoft.com/office/powerpoint/2010/main" val="393368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4BD-A07A-FC41-903A-D44D0EB9E4F8}"/>
              </a:ext>
            </a:extLst>
          </p:cNvPr>
          <p:cNvSpPr>
            <a:spLocks noGrp="1"/>
          </p:cNvSpPr>
          <p:nvPr>
            <p:ph type="title"/>
          </p:nvPr>
        </p:nvSpPr>
        <p:spPr/>
        <p:txBody>
          <a:bodyPr/>
          <a:lstStyle/>
          <a:p>
            <a:r>
              <a:rPr lang="en-US" dirty="0"/>
              <a:t>Pulsar folding</a:t>
            </a:r>
          </a:p>
        </p:txBody>
      </p:sp>
      <p:sp>
        <p:nvSpPr>
          <p:cNvPr id="3" name="Content Placeholder 2">
            <a:extLst>
              <a:ext uri="{FF2B5EF4-FFF2-40B4-BE49-F238E27FC236}">
                <a16:creationId xmlns:a16="http://schemas.microsoft.com/office/drawing/2014/main" id="{76124963-FBC2-EC45-9571-1D1F3AE7BF49}"/>
              </a:ext>
            </a:extLst>
          </p:cNvPr>
          <p:cNvSpPr>
            <a:spLocks noGrp="1"/>
          </p:cNvSpPr>
          <p:nvPr>
            <p:ph idx="1"/>
          </p:nvPr>
        </p:nvSpPr>
        <p:spPr>
          <a:xfrm>
            <a:off x="838200" y="1825625"/>
            <a:ext cx="5354782" cy="4351338"/>
          </a:xfrm>
        </p:spPr>
        <p:txBody>
          <a:bodyPr/>
          <a:lstStyle/>
          <a:p>
            <a:r>
              <a:rPr lang="en-US" b="1" dirty="0"/>
              <a:t>Pulsars are faint</a:t>
            </a:r>
          </a:p>
          <a:p>
            <a:pPr lvl="1"/>
            <a:r>
              <a:rPr lang="en-US" dirty="0"/>
              <a:t>For most pulsars observed with most telescopes individual pulses are indistinguishable from the noise</a:t>
            </a:r>
          </a:p>
          <a:p>
            <a:pPr lvl="1"/>
            <a:r>
              <a:rPr lang="en-US" dirty="0"/>
              <a:t>Average together many pulses to get achieve high S/N</a:t>
            </a:r>
          </a:p>
          <a:p>
            <a:pPr lvl="1"/>
            <a:endParaRPr lang="en-US" dirty="0"/>
          </a:p>
          <a:p>
            <a:r>
              <a:rPr lang="en-US" dirty="0"/>
              <a:t>In pulsar timing, we are studying known pulsars</a:t>
            </a:r>
          </a:p>
          <a:p>
            <a:pPr lvl="1"/>
            <a:r>
              <a:rPr lang="en-US" dirty="0"/>
              <a:t>We have a good idea model for the rotation of pulsar </a:t>
            </a:r>
          </a:p>
        </p:txBody>
      </p:sp>
      <p:pic>
        <p:nvPicPr>
          <p:cNvPr id="4" name="Picture 3">
            <a:extLst>
              <a:ext uri="{FF2B5EF4-FFF2-40B4-BE49-F238E27FC236}">
                <a16:creationId xmlns:a16="http://schemas.microsoft.com/office/drawing/2014/main" id="{4F8277E6-83A1-EF45-AD55-4B9A3BFED95B}"/>
              </a:ext>
            </a:extLst>
          </p:cNvPr>
          <p:cNvPicPr>
            <a:picLocks noChangeAspect="1"/>
          </p:cNvPicPr>
          <p:nvPr/>
        </p:nvPicPr>
        <p:blipFill>
          <a:blip r:embed="rId2"/>
          <a:stretch>
            <a:fillRect/>
          </a:stretch>
        </p:blipFill>
        <p:spPr>
          <a:xfrm>
            <a:off x="6992504" y="1163781"/>
            <a:ext cx="4390242" cy="4045527"/>
          </a:xfrm>
          <a:prstGeom prst="rect">
            <a:avLst/>
          </a:prstGeom>
        </p:spPr>
      </p:pic>
      <p:sp>
        <p:nvSpPr>
          <p:cNvPr id="5" name="TextBox 4">
            <a:extLst>
              <a:ext uri="{FF2B5EF4-FFF2-40B4-BE49-F238E27FC236}">
                <a16:creationId xmlns:a16="http://schemas.microsoft.com/office/drawing/2014/main" id="{8575F09E-5599-6B4B-8DA9-C25AC331E99E}"/>
              </a:ext>
            </a:extLst>
          </p:cNvPr>
          <p:cNvSpPr txBox="1"/>
          <p:nvPr/>
        </p:nvSpPr>
        <p:spPr>
          <a:xfrm>
            <a:off x="8340437" y="5264728"/>
            <a:ext cx="1639038" cy="369332"/>
          </a:xfrm>
          <a:prstGeom prst="rect">
            <a:avLst/>
          </a:prstGeom>
          <a:noFill/>
        </p:spPr>
        <p:txBody>
          <a:bodyPr wrap="none" rtlCol="0">
            <a:spAutoFit/>
          </a:bodyPr>
          <a:lstStyle/>
          <a:p>
            <a:r>
              <a:rPr lang="en-US" dirty="0"/>
              <a:t>Credit: R. Lynch</a:t>
            </a:r>
          </a:p>
        </p:txBody>
      </p:sp>
    </p:spTree>
    <p:extLst>
      <p:ext uri="{BB962C8B-B14F-4D97-AF65-F5344CB8AC3E}">
        <p14:creationId xmlns:p14="http://schemas.microsoft.com/office/powerpoint/2010/main" val="1106995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DB463476-DF57-F149-A1E3-5386B494C4C7}"/>
              </a:ext>
            </a:extLst>
          </p:cNvPr>
          <p:cNvPicPr>
            <a:picLocks noChangeAspect="1"/>
          </p:cNvPicPr>
          <p:nvPr/>
        </p:nvPicPr>
        <p:blipFill>
          <a:blip r:embed="rId2"/>
          <a:stretch>
            <a:fillRect/>
          </a:stretch>
        </p:blipFill>
        <p:spPr>
          <a:xfrm>
            <a:off x="3882680" y="0"/>
            <a:ext cx="8309320" cy="6858000"/>
          </a:xfrm>
          <a:prstGeom prst="rect">
            <a:avLst/>
          </a:prstGeom>
        </p:spPr>
      </p:pic>
      <p:sp>
        <p:nvSpPr>
          <p:cNvPr id="6" name="TextBox 5">
            <a:extLst>
              <a:ext uri="{FF2B5EF4-FFF2-40B4-BE49-F238E27FC236}">
                <a16:creationId xmlns:a16="http://schemas.microsoft.com/office/drawing/2014/main" id="{1726D823-3703-EB43-97F9-5CA6E1B8B6C6}"/>
              </a:ext>
            </a:extLst>
          </p:cNvPr>
          <p:cNvSpPr txBox="1"/>
          <p:nvPr/>
        </p:nvSpPr>
        <p:spPr>
          <a:xfrm>
            <a:off x="381000" y="2362200"/>
            <a:ext cx="1441805" cy="369332"/>
          </a:xfrm>
          <a:prstGeom prst="rect">
            <a:avLst/>
          </a:prstGeom>
          <a:noFill/>
        </p:spPr>
        <p:txBody>
          <a:bodyPr wrap="none" rtlCol="0">
            <a:spAutoFit/>
          </a:bodyPr>
          <a:lstStyle/>
          <a:p>
            <a:r>
              <a:rPr lang="en-US" dirty="0"/>
              <a:t>Orbital phase</a:t>
            </a:r>
          </a:p>
        </p:txBody>
      </p:sp>
    </p:spTree>
    <p:extLst>
      <p:ext uri="{BB962C8B-B14F-4D97-AF65-F5344CB8AC3E}">
        <p14:creationId xmlns:p14="http://schemas.microsoft.com/office/powerpoint/2010/main" val="250709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2F703-244E-A042-A162-2FA3B174E95B}"/>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517A2285-E143-4A4C-971F-0D5B209269C8}"/>
              </a:ext>
            </a:extLst>
          </p:cNvPr>
          <p:cNvPicPr>
            <a:picLocks noGrp="1" noChangeAspect="1"/>
          </p:cNvPicPr>
          <p:nvPr>
            <p:ph idx="1"/>
          </p:nvPr>
        </p:nvPicPr>
        <p:blipFill>
          <a:blip r:embed="rId2"/>
          <a:stretch>
            <a:fillRect/>
          </a:stretch>
        </p:blipFill>
        <p:spPr>
          <a:xfrm>
            <a:off x="3810000" y="-97267"/>
            <a:ext cx="8382000" cy="6920631"/>
          </a:xfrm>
        </p:spPr>
      </p:pic>
      <p:sp>
        <p:nvSpPr>
          <p:cNvPr id="4" name="TextBox 3">
            <a:extLst>
              <a:ext uri="{FF2B5EF4-FFF2-40B4-BE49-F238E27FC236}">
                <a16:creationId xmlns:a16="http://schemas.microsoft.com/office/drawing/2014/main" id="{9DBE078F-805F-9C48-A946-76BEAEFF8B45}"/>
              </a:ext>
            </a:extLst>
          </p:cNvPr>
          <p:cNvSpPr txBox="1"/>
          <p:nvPr/>
        </p:nvSpPr>
        <p:spPr>
          <a:xfrm>
            <a:off x="381000" y="2362200"/>
            <a:ext cx="1165897" cy="369332"/>
          </a:xfrm>
          <a:prstGeom prst="rect">
            <a:avLst/>
          </a:prstGeom>
          <a:noFill/>
        </p:spPr>
        <p:txBody>
          <a:bodyPr wrap="none" rtlCol="0">
            <a:spAutoFit/>
          </a:bodyPr>
          <a:lstStyle/>
          <a:p>
            <a:r>
              <a:rPr lang="en-US" dirty="0"/>
              <a:t>Frequency</a:t>
            </a:r>
          </a:p>
        </p:txBody>
      </p:sp>
    </p:spTree>
    <p:extLst>
      <p:ext uri="{BB962C8B-B14F-4D97-AF65-F5344CB8AC3E}">
        <p14:creationId xmlns:p14="http://schemas.microsoft.com/office/powerpoint/2010/main" val="2154107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7A4A36C1-8F66-2E42-8309-F4BE53F882E8}"/>
              </a:ext>
            </a:extLst>
          </p:cNvPr>
          <p:cNvPicPr>
            <a:picLocks noGrp="1" noChangeAspect="1"/>
          </p:cNvPicPr>
          <p:nvPr>
            <p:ph idx="1"/>
          </p:nvPr>
        </p:nvPicPr>
        <p:blipFill>
          <a:blip r:embed="rId2"/>
          <a:stretch>
            <a:fillRect/>
          </a:stretch>
        </p:blipFill>
        <p:spPr>
          <a:xfrm>
            <a:off x="4255442" y="0"/>
            <a:ext cx="7936558" cy="6858000"/>
          </a:xfrm>
        </p:spPr>
      </p:pic>
      <p:sp>
        <p:nvSpPr>
          <p:cNvPr id="6" name="TextBox 5">
            <a:extLst>
              <a:ext uri="{FF2B5EF4-FFF2-40B4-BE49-F238E27FC236}">
                <a16:creationId xmlns:a16="http://schemas.microsoft.com/office/drawing/2014/main" id="{BE427F9E-8E72-F74D-A8D3-00B6EF858EE4}"/>
              </a:ext>
            </a:extLst>
          </p:cNvPr>
          <p:cNvSpPr txBox="1"/>
          <p:nvPr/>
        </p:nvSpPr>
        <p:spPr>
          <a:xfrm>
            <a:off x="457200" y="609600"/>
            <a:ext cx="3523465" cy="461665"/>
          </a:xfrm>
          <a:prstGeom prst="rect">
            <a:avLst/>
          </a:prstGeom>
          <a:noFill/>
        </p:spPr>
        <p:txBody>
          <a:bodyPr wrap="none" rtlCol="0">
            <a:spAutoFit/>
          </a:bodyPr>
          <a:lstStyle/>
          <a:p>
            <a:r>
              <a:rPr lang="en-US" sz="2400" dirty="0" err="1"/>
              <a:t>MeerKAT</a:t>
            </a:r>
            <a:r>
              <a:rPr lang="en-US" sz="2400" dirty="0"/>
              <a:t> J1909-3744  data</a:t>
            </a:r>
          </a:p>
        </p:txBody>
      </p:sp>
    </p:spTree>
    <p:extLst>
      <p:ext uri="{BB962C8B-B14F-4D97-AF65-F5344CB8AC3E}">
        <p14:creationId xmlns:p14="http://schemas.microsoft.com/office/powerpoint/2010/main" val="823374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95BCFF36-9FA5-8048-9E66-8019A5C50979}"/>
              </a:ext>
            </a:extLst>
          </p:cNvPr>
          <p:cNvPicPr>
            <a:picLocks noChangeAspect="1"/>
          </p:cNvPicPr>
          <p:nvPr/>
        </p:nvPicPr>
        <p:blipFill>
          <a:blip r:embed="rId2"/>
          <a:stretch>
            <a:fillRect/>
          </a:stretch>
        </p:blipFill>
        <p:spPr>
          <a:xfrm>
            <a:off x="4343400" y="-20782"/>
            <a:ext cx="8044361" cy="6858000"/>
          </a:xfrm>
          <a:prstGeom prst="rect">
            <a:avLst/>
          </a:prstGeom>
        </p:spPr>
      </p:pic>
      <p:sp>
        <p:nvSpPr>
          <p:cNvPr id="6" name="TextBox 5">
            <a:extLst>
              <a:ext uri="{FF2B5EF4-FFF2-40B4-BE49-F238E27FC236}">
                <a16:creationId xmlns:a16="http://schemas.microsoft.com/office/drawing/2014/main" id="{A4DCF849-7F0A-AA4F-BEA1-A6829E0077F6}"/>
              </a:ext>
            </a:extLst>
          </p:cNvPr>
          <p:cNvSpPr txBox="1"/>
          <p:nvPr/>
        </p:nvSpPr>
        <p:spPr>
          <a:xfrm>
            <a:off x="457201" y="609600"/>
            <a:ext cx="3276600" cy="830997"/>
          </a:xfrm>
          <a:prstGeom prst="rect">
            <a:avLst/>
          </a:prstGeom>
          <a:noFill/>
        </p:spPr>
        <p:txBody>
          <a:bodyPr wrap="square" rtlCol="0">
            <a:spAutoFit/>
          </a:bodyPr>
          <a:lstStyle/>
          <a:p>
            <a:r>
              <a:rPr lang="en-US" sz="2400" dirty="0" err="1"/>
              <a:t>MeerKAT</a:t>
            </a:r>
            <a:r>
              <a:rPr lang="en-US" sz="2400" dirty="0"/>
              <a:t> J1909-3744  data vs. frequency</a:t>
            </a:r>
          </a:p>
        </p:txBody>
      </p:sp>
    </p:spTree>
    <p:extLst>
      <p:ext uri="{BB962C8B-B14F-4D97-AF65-F5344CB8AC3E}">
        <p14:creationId xmlns:p14="http://schemas.microsoft.com/office/powerpoint/2010/main" val="3674141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9B7D-629B-0448-909E-89282BF36C45}"/>
              </a:ext>
            </a:extLst>
          </p:cNvPr>
          <p:cNvSpPr>
            <a:spLocks noGrp="1"/>
          </p:cNvSpPr>
          <p:nvPr>
            <p:ph type="title"/>
          </p:nvPr>
        </p:nvSpPr>
        <p:spPr/>
        <p:txBody>
          <a:bodyPr/>
          <a:lstStyle/>
          <a:p>
            <a:r>
              <a:rPr lang="en-US" dirty="0"/>
              <a:t>Functionality in tempo2/</a:t>
            </a:r>
            <a:r>
              <a:rPr lang="en-US" dirty="0" err="1"/>
              <a:t>plk</a:t>
            </a:r>
            <a:r>
              <a:rPr lang="en-US" dirty="0"/>
              <a:t>	</a:t>
            </a:r>
          </a:p>
        </p:txBody>
      </p:sp>
      <p:sp>
        <p:nvSpPr>
          <p:cNvPr id="3" name="Content Placeholder 2">
            <a:extLst>
              <a:ext uri="{FF2B5EF4-FFF2-40B4-BE49-F238E27FC236}">
                <a16:creationId xmlns:a16="http://schemas.microsoft.com/office/drawing/2014/main" id="{3C62322E-1BD5-5242-A952-0E0E68C8E51D}"/>
              </a:ext>
            </a:extLst>
          </p:cNvPr>
          <p:cNvSpPr>
            <a:spLocks noGrp="1"/>
          </p:cNvSpPr>
          <p:nvPr>
            <p:ph idx="1"/>
          </p:nvPr>
        </p:nvSpPr>
        <p:spPr/>
        <p:txBody>
          <a:bodyPr>
            <a:normAutofit fontScale="92500" lnSpcReduction="20000"/>
          </a:bodyPr>
          <a:lstStyle/>
          <a:p>
            <a:r>
              <a:rPr lang="en-US" dirty="0"/>
              <a:t>Rich set of ways to interact/curate/edit TOAs</a:t>
            </a:r>
          </a:p>
          <a:p>
            <a:pPr marL="0" indent="0">
              <a:buNone/>
            </a:pPr>
            <a:endParaRPr lang="en-US" dirty="0"/>
          </a:p>
          <a:p>
            <a:r>
              <a:rPr lang="en-US" dirty="0"/>
              <a:t>Mouse</a:t>
            </a:r>
          </a:p>
          <a:p>
            <a:pPr lvl="1"/>
            <a:r>
              <a:rPr lang="en-US" dirty="0"/>
              <a:t>Left click: information about TOA printed to window</a:t>
            </a:r>
          </a:p>
          <a:p>
            <a:pPr lvl="1"/>
            <a:r>
              <a:rPr lang="en-US" dirty="0"/>
              <a:t>Right click:  delete/zap TOA</a:t>
            </a:r>
          </a:p>
          <a:p>
            <a:pPr marL="457200" lvl="1" indent="0">
              <a:buNone/>
            </a:pPr>
            <a:endParaRPr lang="en-US" dirty="0"/>
          </a:p>
          <a:p>
            <a:pPr lvl="1"/>
            <a:endParaRPr lang="en-US" dirty="0"/>
          </a:p>
          <a:p>
            <a:r>
              <a:rPr lang="en-US" dirty="0"/>
              <a:t>Keyboard commands over </a:t>
            </a:r>
            <a:r>
              <a:rPr lang="en-US" dirty="0" err="1"/>
              <a:t>plk</a:t>
            </a:r>
            <a:r>
              <a:rPr lang="en-US" dirty="0"/>
              <a:t> window</a:t>
            </a:r>
          </a:p>
          <a:p>
            <a:pPr lvl="1"/>
            <a:r>
              <a:rPr lang="en-US" dirty="0"/>
              <a:t>z – zoom in to a region </a:t>
            </a:r>
          </a:p>
          <a:p>
            <a:pPr lvl="1"/>
            <a:r>
              <a:rPr lang="en-US" dirty="0"/>
              <a:t>Z – remove TOAs in a region</a:t>
            </a:r>
          </a:p>
          <a:p>
            <a:pPr lvl="1"/>
            <a:r>
              <a:rPr lang="en-US" dirty="0"/>
              <a:t>x – refit</a:t>
            </a:r>
          </a:p>
          <a:p>
            <a:pPr lvl="1"/>
            <a:r>
              <a:rPr lang="en-US" dirty="0"/>
              <a:t>s – zoom starting at this time and then f – zoom ending at this time</a:t>
            </a:r>
          </a:p>
        </p:txBody>
      </p:sp>
    </p:spTree>
    <p:extLst>
      <p:ext uri="{BB962C8B-B14F-4D97-AF65-F5344CB8AC3E}">
        <p14:creationId xmlns:p14="http://schemas.microsoft.com/office/powerpoint/2010/main" val="3437162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2:  Bayesian analysis</a:t>
            </a:r>
          </a:p>
        </p:txBody>
      </p:sp>
      <p:sp>
        <p:nvSpPr>
          <p:cNvPr id="3" name="Content Placeholder 2"/>
          <p:cNvSpPr>
            <a:spLocks noGrp="1"/>
          </p:cNvSpPr>
          <p:nvPr>
            <p:ph idx="1"/>
          </p:nvPr>
        </p:nvSpPr>
        <p:spPr/>
        <p:txBody>
          <a:bodyPr>
            <a:normAutofit fontScale="92500" lnSpcReduction="10000"/>
          </a:bodyPr>
          <a:lstStyle/>
          <a:p>
            <a:r>
              <a:rPr lang="en-US" dirty="0"/>
              <a:t>Want to calculate probability of Model </a:t>
            </a:r>
            <a:r>
              <a:rPr lang="en-US" b="1" i="1" dirty="0"/>
              <a:t>M</a:t>
            </a:r>
            <a:r>
              <a:rPr lang="en-US" b="1" dirty="0"/>
              <a:t> </a:t>
            </a:r>
            <a:r>
              <a:rPr lang="en-US" dirty="0"/>
              <a:t>with parameters </a:t>
            </a:r>
            <a:r>
              <a:rPr lang="en-US" b="1" i="1" dirty="0"/>
              <a:t>X</a:t>
            </a:r>
            <a:r>
              <a:rPr lang="en-US" dirty="0"/>
              <a:t> given data </a:t>
            </a:r>
            <a:r>
              <a:rPr lang="en-US" b="1" i="1" dirty="0"/>
              <a:t>D</a:t>
            </a:r>
          </a:p>
          <a:p>
            <a:endParaRPr lang="en-US" sz="1200" dirty="0"/>
          </a:p>
          <a:p>
            <a:r>
              <a:rPr lang="en-US" dirty="0"/>
              <a:t>Bayes Theorem:</a:t>
            </a:r>
          </a:p>
          <a:p>
            <a:pPr marL="215900" lvl="1" indent="0">
              <a:buNone/>
            </a:pPr>
            <a:r>
              <a:rPr lang="en-US" dirty="0"/>
              <a:t>p(</a:t>
            </a:r>
            <a:r>
              <a:rPr lang="en-US" b="1" i="1" dirty="0"/>
              <a:t>X</a:t>
            </a:r>
            <a:r>
              <a:rPr lang="en-US" dirty="0"/>
              <a:t>|</a:t>
            </a:r>
            <a:r>
              <a:rPr lang="en-US" b="1" i="1" dirty="0"/>
              <a:t>D</a:t>
            </a:r>
            <a:r>
              <a:rPr lang="en-US" dirty="0"/>
              <a:t>,</a:t>
            </a:r>
            <a:r>
              <a:rPr lang="en-US" b="1" i="1" dirty="0"/>
              <a:t>M</a:t>
            </a:r>
            <a:r>
              <a:rPr lang="en-US" dirty="0"/>
              <a:t>) = p(</a:t>
            </a:r>
            <a:r>
              <a:rPr lang="en-US" b="1" i="1" dirty="0"/>
              <a:t>D</a:t>
            </a:r>
            <a:r>
              <a:rPr lang="en-US" dirty="0"/>
              <a:t>|</a:t>
            </a:r>
            <a:r>
              <a:rPr lang="en-US" b="1" i="1" dirty="0"/>
              <a:t>X</a:t>
            </a:r>
            <a:r>
              <a:rPr lang="en-US" dirty="0"/>
              <a:t>,</a:t>
            </a:r>
            <a:r>
              <a:rPr lang="en-US" b="1" i="1" dirty="0"/>
              <a:t>M</a:t>
            </a:r>
            <a:r>
              <a:rPr lang="en-US" dirty="0"/>
              <a:t>)P(</a:t>
            </a:r>
            <a:r>
              <a:rPr lang="en-US" b="1" i="1" dirty="0"/>
              <a:t>X</a:t>
            </a:r>
            <a:r>
              <a:rPr lang="en-US" dirty="0"/>
              <a:t>|</a:t>
            </a:r>
            <a:r>
              <a:rPr lang="en-US" b="1" i="1" dirty="0"/>
              <a:t>M</a:t>
            </a:r>
            <a:r>
              <a:rPr lang="en-US" dirty="0"/>
              <a:t>)/P(</a:t>
            </a:r>
            <a:r>
              <a:rPr lang="en-US" b="1" i="1" dirty="0"/>
              <a:t>D</a:t>
            </a:r>
            <a:r>
              <a:rPr lang="en-US" dirty="0"/>
              <a:t>|</a:t>
            </a:r>
            <a:r>
              <a:rPr lang="en-US" b="1" i="1" dirty="0"/>
              <a:t>M</a:t>
            </a:r>
            <a:r>
              <a:rPr lang="en-US" dirty="0"/>
              <a:t>)</a:t>
            </a:r>
          </a:p>
          <a:p>
            <a:pPr marL="215900" lvl="1" indent="0">
              <a:buNone/>
            </a:pPr>
            <a:endParaRPr lang="en-US" sz="1200" dirty="0"/>
          </a:p>
          <a:p>
            <a:r>
              <a:rPr lang="en-US" b="1" dirty="0"/>
              <a:t>Posterior probability:  </a:t>
            </a:r>
            <a:r>
              <a:rPr lang="en-US" dirty="0"/>
              <a:t>P(</a:t>
            </a:r>
            <a:r>
              <a:rPr lang="en-US" b="1" i="1" dirty="0"/>
              <a:t>X</a:t>
            </a:r>
            <a:r>
              <a:rPr lang="en-US" dirty="0"/>
              <a:t>|</a:t>
            </a:r>
            <a:r>
              <a:rPr lang="en-US" b="1" i="1" dirty="0"/>
              <a:t>D</a:t>
            </a:r>
            <a:r>
              <a:rPr lang="en-US" dirty="0"/>
              <a:t>,</a:t>
            </a:r>
            <a:r>
              <a:rPr lang="en-US" b="1" i="1" dirty="0"/>
              <a:t>M</a:t>
            </a:r>
            <a:r>
              <a:rPr lang="en-US" dirty="0"/>
              <a:t>)  (the question you want to answer)</a:t>
            </a:r>
          </a:p>
          <a:p>
            <a:r>
              <a:rPr lang="en-US" b="1" dirty="0"/>
              <a:t>Likelihood:  </a:t>
            </a:r>
            <a:r>
              <a:rPr lang="en-US" dirty="0"/>
              <a:t>P(</a:t>
            </a:r>
            <a:r>
              <a:rPr lang="en-US" b="1" i="1" dirty="0"/>
              <a:t>D</a:t>
            </a:r>
            <a:r>
              <a:rPr lang="en-US" dirty="0"/>
              <a:t>|</a:t>
            </a:r>
            <a:r>
              <a:rPr lang="en-US" b="1" i="1" dirty="0"/>
              <a:t>X</a:t>
            </a:r>
            <a:r>
              <a:rPr lang="en-US" dirty="0"/>
              <a:t>,</a:t>
            </a:r>
            <a:r>
              <a:rPr lang="en-US" b="1" i="1" dirty="0"/>
              <a:t>M</a:t>
            </a:r>
            <a:r>
              <a:rPr lang="en-US" dirty="0"/>
              <a:t>) (How well does you data match the parameters and model )</a:t>
            </a:r>
          </a:p>
          <a:p>
            <a:r>
              <a:rPr lang="en-US" b="1" dirty="0"/>
              <a:t>Prior:  </a:t>
            </a:r>
            <a:r>
              <a:rPr lang="en-US" dirty="0"/>
              <a:t>P(</a:t>
            </a:r>
            <a:r>
              <a:rPr lang="en-US" b="1" i="1" dirty="0"/>
              <a:t>X</a:t>
            </a:r>
            <a:r>
              <a:rPr lang="en-US" dirty="0"/>
              <a:t>|</a:t>
            </a:r>
            <a:r>
              <a:rPr lang="en-US" b="1" i="1" dirty="0"/>
              <a:t>M</a:t>
            </a:r>
            <a:r>
              <a:rPr lang="en-US" dirty="0"/>
              <a:t>) (The range of expected values for the parameters)</a:t>
            </a:r>
          </a:p>
          <a:p>
            <a:pPr lvl="1"/>
            <a:r>
              <a:rPr lang="en-US" dirty="0"/>
              <a:t>Usually choose flat (uniformed priors), but can also choose physical priors</a:t>
            </a:r>
          </a:p>
          <a:p>
            <a:r>
              <a:rPr lang="en-US" b="1" dirty="0"/>
              <a:t>Evidence:  </a:t>
            </a:r>
            <a:r>
              <a:rPr lang="en-US" dirty="0"/>
              <a:t>P(</a:t>
            </a:r>
            <a:r>
              <a:rPr lang="en-US" b="1" i="1" dirty="0"/>
              <a:t>D</a:t>
            </a:r>
            <a:r>
              <a:rPr lang="en-US" dirty="0"/>
              <a:t>|</a:t>
            </a:r>
            <a:r>
              <a:rPr lang="en-US" b="1" i="1" dirty="0"/>
              <a:t>M</a:t>
            </a:r>
            <a:r>
              <a:rPr lang="en-US" dirty="0"/>
              <a:t>)  (How well the model matches the data)</a:t>
            </a:r>
          </a:p>
          <a:p>
            <a:pPr lvl="1"/>
            <a:endParaRPr lang="en-US" dirty="0"/>
          </a:p>
          <a:p>
            <a:endParaRPr lang="en-US" dirty="0"/>
          </a:p>
          <a:p>
            <a:pPr marL="0" indent="0">
              <a:buNone/>
            </a:pPr>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45</a:t>
            </a:fld>
            <a:r>
              <a:rPr lang="en-US"/>
              <a:t>  |</a:t>
            </a:r>
          </a:p>
        </p:txBody>
      </p:sp>
    </p:spTree>
    <p:extLst>
      <p:ext uri="{BB962C8B-B14F-4D97-AF65-F5344CB8AC3E}">
        <p14:creationId xmlns:p14="http://schemas.microsoft.com/office/powerpoint/2010/main" val="4038908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067300" cy="3914775"/>
          </a:xfrm>
        </p:spPr>
        <p:txBody>
          <a:bodyPr/>
          <a:lstStyle/>
          <a:p>
            <a:r>
              <a:rPr lang="en-US" dirty="0"/>
              <a:t>Instead of finding the most likely set of parameters we consider parameters (or sets of parameters) of interest and </a:t>
            </a:r>
            <a:r>
              <a:rPr lang="en-US" b="1" dirty="0"/>
              <a:t>marginalize </a:t>
            </a:r>
            <a:r>
              <a:rPr lang="en-US" dirty="0"/>
              <a:t>over the rest</a:t>
            </a:r>
          </a:p>
          <a:p>
            <a:endParaRPr lang="en-US" dirty="0"/>
          </a:p>
          <a:p>
            <a:r>
              <a:rPr lang="en-US" dirty="0"/>
              <a:t>Complete picture for the probability distribution for a given parameter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46</a:t>
            </a:fld>
            <a:r>
              <a:rPr lang="en-US"/>
              <a:t>  |</a:t>
            </a:r>
          </a:p>
        </p:txBody>
      </p:sp>
      <p:sp>
        <p:nvSpPr>
          <p:cNvPr id="6" name="Title 1"/>
          <p:cNvSpPr>
            <a:spLocks noGrp="1"/>
          </p:cNvSpPr>
          <p:nvPr>
            <p:ph type="title"/>
          </p:nvPr>
        </p:nvSpPr>
        <p:spPr/>
        <p:txBody>
          <a:bodyPr/>
          <a:lstStyle/>
          <a:p>
            <a:r>
              <a:rPr lang="en-US" dirty="0"/>
              <a:t>Strategy 2:  Bayesian analysis</a:t>
            </a:r>
          </a:p>
        </p:txBody>
      </p:sp>
      <p:pic>
        <p:nvPicPr>
          <p:cNvPr id="7" name="Picture 6"/>
          <p:cNvPicPr>
            <a:picLocks noChangeAspect="1"/>
          </p:cNvPicPr>
          <p:nvPr/>
        </p:nvPicPr>
        <p:blipFill>
          <a:blip r:embed="rId2"/>
          <a:stretch>
            <a:fillRect/>
          </a:stretch>
        </p:blipFill>
        <p:spPr>
          <a:xfrm>
            <a:off x="6498196" y="1966228"/>
            <a:ext cx="4855604" cy="3390653"/>
          </a:xfrm>
          <a:prstGeom prst="rect">
            <a:avLst/>
          </a:prstGeom>
        </p:spPr>
      </p:pic>
    </p:spTree>
    <p:extLst>
      <p:ext uri="{BB962C8B-B14F-4D97-AF65-F5344CB8AC3E}">
        <p14:creationId xmlns:p14="http://schemas.microsoft.com/office/powerpoint/2010/main" val="2585979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p(</a:t>
            </a:r>
            <a:r>
              <a:rPr lang="en-US" i="1" dirty="0"/>
              <a:t>X</a:t>
            </a:r>
            <a:r>
              <a:rPr lang="en-US" dirty="0"/>
              <a:t>|</a:t>
            </a:r>
            <a:r>
              <a:rPr lang="en-US" i="1" dirty="0"/>
              <a:t>D</a:t>
            </a:r>
            <a:r>
              <a:rPr lang="en-US" dirty="0"/>
              <a:t>,</a:t>
            </a:r>
            <a:r>
              <a:rPr lang="en-US" i="1" dirty="0"/>
              <a:t>M</a:t>
            </a:r>
            <a:r>
              <a:rPr lang="en-US" dirty="0"/>
              <a:t>)</a:t>
            </a:r>
          </a:p>
        </p:txBody>
      </p:sp>
      <p:sp>
        <p:nvSpPr>
          <p:cNvPr id="3" name="Content Placeholder 2"/>
          <p:cNvSpPr>
            <a:spLocks noGrp="1"/>
          </p:cNvSpPr>
          <p:nvPr>
            <p:ph idx="1"/>
          </p:nvPr>
        </p:nvSpPr>
        <p:spPr>
          <a:xfrm>
            <a:off x="498765" y="1448523"/>
            <a:ext cx="9810140" cy="4573587"/>
          </a:xfrm>
        </p:spPr>
        <p:txBody>
          <a:bodyPr>
            <a:normAutofit fontScale="92500" lnSpcReduction="10000"/>
          </a:bodyPr>
          <a:lstStyle/>
          <a:p>
            <a:r>
              <a:rPr lang="en-US" dirty="0"/>
              <a:t>Challenge:  for parameter estimation, want to marginalize over parameters that you don’t care about (or care about independently)</a:t>
            </a:r>
          </a:p>
          <a:p>
            <a:endParaRPr lang="en-US" dirty="0"/>
          </a:p>
          <a:p>
            <a:r>
              <a:rPr lang="en-US" dirty="0"/>
              <a:t>For Gaussian distributions with flat priors this can be calculated analytically</a:t>
            </a:r>
          </a:p>
          <a:p>
            <a:endParaRPr lang="en-US" dirty="0"/>
          </a:p>
          <a:p>
            <a:r>
              <a:rPr lang="en-US" dirty="0"/>
              <a:t>Need creative (numerical) way to sample p(</a:t>
            </a:r>
            <a:r>
              <a:rPr lang="en-US" b="1" i="1" dirty="0"/>
              <a:t>X</a:t>
            </a:r>
            <a:r>
              <a:rPr lang="en-US" dirty="0"/>
              <a:t>|</a:t>
            </a:r>
            <a:r>
              <a:rPr lang="en-US" b="1" i="1" dirty="0"/>
              <a:t>D</a:t>
            </a:r>
            <a:r>
              <a:rPr lang="en-US" dirty="0"/>
              <a:t>,</a:t>
            </a:r>
            <a:r>
              <a:rPr lang="en-US" b="1" i="1" dirty="0"/>
              <a:t>M</a:t>
            </a:r>
            <a:r>
              <a:rPr lang="en-US" dirty="0"/>
              <a:t>)  for complicated PDFs. </a:t>
            </a:r>
          </a:p>
          <a:p>
            <a:endParaRPr lang="en-US" dirty="0"/>
          </a:p>
          <a:p>
            <a:r>
              <a:rPr lang="en-US" dirty="0"/>
              <a:t>Various algorithms:</a:t>
            </a:r>
          </a:p>
          <a:p>
            <a:pPr lvl="1"/>
            <a:r>
              <a:rPr lang="en-US" dirty="0"/>
              <a:t>Markov-chain Monte Carlo (MCMC), Nested Sampling, </a:t>
            </a:r>
            <a:r>
              <a:rPr lang="en-US" dirty="0" err="1"/>
              <a:t>Polychord</a:t>
            </a:r>
            <a:r>
              <a:rPr lang="en-US" dirty="0"/>
              <a:t>, etc.</a:t>
            </a:r>
          </a:p>
          <a:p>
            <a:endParaRPr lang="en-US" dirty="0"/>
          </a:p>
          <a:p>
            <a:pPr marL="0" indent="0">
              <a:buNone/>
            </a:pPr>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47</a:t>
            </a:fld>
            <a:r>
              <a:rPr lang="en-US"/>
              <a:t>  |</a:t>
            </a:r>
          </a:p>
        </p:txBody>
      </p:sp>
    </p:spTree>
    <p:extLst>
      <p:ext uri="{BB962C8B-B14F-4D97-AF65-F5344CB8AC3E}">
        <p14:creationId xmlns:p14="http://schemas.microsoft.com/office/powerpoint/2010/main" val="4112663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Marginalization </a:t>
            </a:r>
          </a:p>
        </p:txBody>
      </p:sp>
      <p:sp>
        <p:nvSpPr>
          <p:cNvPr id="3" name="Content Placeholder 2"/>
          <p:cNvSpPr>
            <a:spLocks noGrp="1"/>
          </p:cNvSpPr>
          <p:nvPr>
            <p:ph idx="1"/>
          </p:nvPr>
        </p:nvSpPr>
        <p:spPr>
          <a:xfrm>
            <a:off x="838200" y="1825625"/>
            <a:ext cx="4813300" cy="3787775"/>
          </a:xfrm>
        </p:spPr>
        <p:txBody>
          <a:bodyPr>
            <a:normAutofit fontScale="77500" lnSpcReduction="20000"/>
          </a:bodyPr>
          <a:lstStyle/>
          <a:p>
            <a:r>
              <a:rPr lang="en-GB" dirty="0"/>
              <a:t>Key to Bayesian analysis:  Integrate over ‘nuisance’ parameters, characterise the parameters that you are interested in </a:t>
            </a:r>
          </a:p>
          <a:p>
            <a:endParaRPr lang="en-GB" dirty="0"/>
          </a:p>
          <a:p>
            <a:r>
              <a:rPr lang="en-GB" dirty="0"/>
              <a:t>Things you don’t care about but that affect the answer you want</a:t>
            </a:r>
          </a:p>
          <a:p>
            <a:endParaRPr lang="en-GB" dirty="0"/>
          </a:p>
          <a:p>
            <a:pPr marL="457200" indent="-457200"/>
            <a:r>
              <a:rPr lang="en-GB" dirty="0"/>
              <a:t>Consider 2-dimensional problem – </a:t>
            </a:r>
          </a:p>
          <a:p>
            <a:pPr marL="457200" indent="-457200"/>
            <a:r>
              <a:rPr lang="en-GB" dirty="0"/>
              <a:t>Probability density for parameters</a:t>
            </a:r>
          </a:p>
          <a:p>
            <a:r>
              <a:rPr lang="en-GB" dirty="0"/>
              <a:t>    A and B.</a:t>
            </a:r>
          </a:p>
          <a:p>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48</a:t>
            </a:fld>
            <a:r>
              <a:rPr lang="en-US"/>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737" y="1936401"/>
            <a:ext cx="6022263" cy="2999136"/>
          </a:xfrm>
          <a:prstGeom prst="rect">
            <a:avLst/>
          </a:prstGeom>
        </p:spPr>
      </p:pic>
    </p:spTree>
    <p:extLst>
      <p:ext uri="{BB962C8B-B14F-4D97-AF65-F5344CB8AC3E}">
        <p14:creationId xmlns:p14="http://schemas.microsoft.com/office/powerpoint/2010/main" val="2444302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735091" y="1302561"/>
            <a:ext cx="7789312" cy="584776"/>
          </a:xfrm>
          <a:prstGeom prst="rect">
            <a:avLst/>
          </a:prstGeom>
          <a:noFill/>
        </p:spPr>
        <p:txBody>
          <a:bodyPr wrap="none" rtlCol="0">
            <a:spAutoFit/>
          </a:bodyPr>
          <a:lstStyle/>
          <a:p>
            <a:pPr marL="457200" indent="-457200">
              <a:buFont typeface="Arial" panose="020B0604020202020204" pitchFamily="34" charset="0"/>
              <a:buChar char="•"/>
            </a:pPr>
            <a:r>
              <a:rPr lang="en-GB" sz="3200" dirty="0">
                <a:latin typeface="+mj-lt"/>
              </a:rPr>
              <a:t>Can marginalise numerically after sampling</a:t>
            </a:r>
          </a:p>
        </p:txBody>
      </p:sp>
      <p:cxnSp>
        <p:nvCxnSpPr>
          <p:cNvPr id="7" name="Straight Arrow Connector 6"/>
          <p:cNvCxnSpPr/>
          <p:nvPr/>
        </p:nvCxnSpPr>
        <p:spPr>
          <a:xfrm>
            <a:off x="2963651" y="3366897"/>
            <a:ext cx="3024336" cy="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9"/>
          <p:cNvSpPr txBox="1"/>
          <p:nvPr/>
        </p:nvSpPr>
        <p:spPr>
          <a:xfrm>
            <a:off x="2351585" y="2240868"/>
            <a:ext cx="7267735" cy="58477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3200" dirty="0"/>
              <a:t>Integrate over A to get the probability of B</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651" y="3645024"/>
            <a:ext cx="3024336" cy="200819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012" y="3645024"/>
            <a:ext cx="2965574" cy="1985152"/>
          </a:xfrm>
          <a:prstGeom prst="rect">
            <a:avLst/>
          </a:prstGeom>
        </p:spPr>
      </p:pic>
      <p:sp>
        <p:nvSpPr>
          <p:cNvPr id="13" name="Title 1"/>
          <p:cNvSpPr>
            <a:spLocks noGrp="1"/>
          </p:cNvSpPr>
          <p:nvPr>
            <p:ph type="title"/>
          </p:nvPr>
        </p:nvSpPr>
        <p:spPr>
          <a:xfrm>
            <a:off x="1882776" y="274639"/>
            <a:ext cx="8461375" cy="852487"/>
          </a:xfrm>
        </p:spPr>
        <p:txBody>
          <a:bodyPr/>
          <a:lstStyle/>
          <a:p>
            <a:r>
              <a:rPr lang="en-US" dirty="0"/>
              <a:t>Marginalization </a:t>
            </a:r>
          </a:p>
        </p:txBody>
      </p:sp>
    </p:spTree>
    <p:extLst>
      <p:ext uri="{BB962C8B-B14F-4D97-AF65-F5344CB8AC3E}">
        <p14:creationId xmlns:p14="http://schemas.microsoft.com/office/powerpoint/2010/main" val="2645889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4BD-A07A-FC41-903A-D44D0EB9E4F8}"/>
              </a:ext>
            </a:extLst>
          </p:cNvPr>
          <p:cNvSpPr>
            <a:spLocks noGrp="1"/>
          </p:cNvSpPr>
          <p:nvPr>
            <p:ph type="title"/>
          </p:nvPr>
        </p:nvSpPr>
        <p:spPr/>
        <p:txBody>
          <a:bodyPr/>
          <a:lstStyle/>
          <a:p>
            <a:r>
              <a:rPr lang="en-US" dirty="0"/>
              <a:t>Pulsar timing</a:t>
            </a:r>
          </a:p>
        </p:txBody>
      </p:sp>
      <p:sp>
        <p:nvSpPr>
          <p:cNvPr id="3" name="Content Placeholder 2">
            <a:extLst>
              <a:ext uri="{FF2B5EF4-FFF2-40B4-BE49-F238E27FC236}">
                <a16:creationId xmlns:a16="http://schemas.microsoft.com/office/drawing/2014/main" id="{76124963-FBC2-EC45-9571-1D1F3AE7BF49}"/>
              </a:ext>
            </a:extLst>
          </p:cNvPr>
          <p:cNvSpPr>
            <a:spLocks noGrp="1"/>
          </p:cNvSpPr>
          <p:nvPr>
            <p:ph idx="1"/>
          </p:nvPr>
        </p:nvSpPr>
        <p:spPr>
          <a:xfrm>
            <a:off x="838200" y="1825625"/>
            <a:ext cx="4114800" cy="4351338"/>
          </a:xfrm>
        </p:spPr>
        <p:txBody>
          <a:bodyPr>
            <a:normAutofit lnSpcReduction="10000"/>
          </a:bodyPr>
          <a:lstStyle/>
          <a:p>
            <a:r>
              <a:rPr lang="en-US" dirty="0"/>
              <a:t>Pulsars have different shapes</a:t>
            </a:r>
          </a:p>
          <a:p>
            <a:pPr lvl="1"/>
            <a:r>
              <a:rPr lang="en-US" dirty="0"/>
              <a:t>Depends on spin properties of pulsars</a:t>
            </a:r>
          </a:p>
          <a:p>
            <a:pPr lvl="1"/>
            <a:r>
              <a:rPr lang="en-US" dirty="0"/>
              <a:t>Depends on viewing angle of  pulsar beam</a:t>
            </a:r>
          </a:p>
          <a:p>
            <a:pPr lvl="1"/>
            <a:r>
              <a:rPr lang="en-US" dirty="0"/>
              <a:t>Narrow pulses provide higher timing precision</a:t>
            </a:r>
          </a:p>
          <a:p>
            <a:pPr lvl="1"/>
            <a:endParaRPr lang="en-US" dirty="0"/>
          </a:p>
          <a:p>
            <a:pPr lvl="1"/>
            <a:r>
              <a:rPr lang="en-US" dirty="0"/>
              <a:t>Example:  </a:t>
            </a:r>
            <a:r>
              <a:rPr lang="en-US" dirty="0" err="1"/>
              <a:t>MeerKAT</a:t>
            </a:r>
            <a:r>
              <a:rPr lang="en-US" dirty="0"/>
              <a:t> profiles of millisecond and recycled pulsars</a:t>
            </a:r>
          </a:p>
          <a:p>
            <a:pPr marL="457200" lvl="1" indent="0">
              <a:buNone/>
            </a:pPr>
            <a:endParaRPr lang="en-US" dirty="0"/>
          </a:p>
        </p:txBody>
      </p:sp>
      <p:pic>
        <p:nvPicPr>
          <p:cNvPr id="6" name="Picture 5">
            <a:extLst>
              <a:ext uri="{FF2B5EF4-FFF2-40B4-BE49-F238E27FC236}">
                <a16:creationId xmlns:a16="http://schemas.microsoft.com/office/drawing/2014/main" id="{5839753C-DDF6-3644-B7D1-8DE70626F61E}"/>
              </a:ext>
            </a:extLst>
          </p:cNvPr>
          <p:cNvPicPr>
            <a:picLocks noChangeAspect="1"/>
          </p:cNvPicPr>
          <p:nvPr/>
        </p:nvPicPr>
        <p:blipFill rotWithShape="1">
          <a:blip r:embed="rId2"/>
          <a:srcRect l="-3623" t="32642" r="-1"/>
          <a:stretch/>
        </p:blipFill>
        <p:spPr>
          <a:xfrm>
            <a:off x="4876800" y="838200"/>
            <a:ext cx="7162800" cy="5935607"/>
          </a:xfrm>
          <a:prstGeom prst="rect">
            <a:avLst/>
          </a:prstGeom>
        </p:spPr>
      </p:pic>
      <p:sp>
        <p:nvSpPr>
          <p:cNvPr id="7" name="TextBox 6">
            <a:extLst>
              <a:ext uri="{FF2B5EF4-FFF2-40B4-BE49-F238E27FC236}">
                <a16:creationId xmlns:a16="http://schemas.microsoft.com/office/drawing/2014/main" id="{00868A45-9DBC-3745-AB72-CCB30C86BDA6}"/>
              </a:ext>
            </a:extLst>
          </p:cNvPr>
          <p:cNvSpPr txBox="1"/>
          <p:nvPr/>
        </p:nvSpPr>
        <p:spPr>
          <a:xfrm>
            <a:off x="6781800" y="381000"/>
            <a:ext cx="2624949" cy="369332"/>
          </a:xfrm>
          <a:prstGeom prst="rect">
            <a:avLst/>
          </a:prstGeom>
          <a:noFill/>
        </p:spPr>
        <p:txBody>
          <a:bodyPr wrap="none" rtlCol="0">
            <a:spAutoFit/>
          </a:bodyPr>
          <a:lstStyle/>
          <a:p>
            <a:r>
              <a:rPr lang="en-US" dirty="0" err="1"/>
              <a:t>Spiewak</a:t>
            </a:r>
            <a:r>
              <a:rPr lang="en-US" dirty="0"/>
              <a:t> et al. (submitted)</a:t>
            </a:r>
          </a:p>
        </p:txBody>
      </p:sp>
    </p:spTree>
    <p:extLst>
      <p:ext uri="{BB962C8B-B14F-4D97-AF65-F5344CB8AC3E}">
        <p14:creationId xmlns:p14="http://schemas.microsoft.com/office/powerpoint/2010/main" val="2242601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marginalize numerically after sampling</a:t>
            </a:r>
          </a:p>
        </p:txBody>
      </p:sp>
      <p:sp>
        <p:nvSpPr>
          <p:cNvPr id="5" name="Slide Number Placeholder 4"/>
          <p:cNvSpPr>
            <a:spLocks noGrp="1"/>
          </p:cNvSpPr>
          <p:nvPr>
            <p:ph type="sldNum" sz="quarter" idx="11"/>
          </p:nvPr>
        </p:nvSpPr>
        <p:spPr/>
        <p:txBody>
          <a:bodyPr/>
          <a:lstStyle/>
          <a:p>
            <a:fld id="{1169237B-12E8-F545-8659-F3E510FE7DBB}" type="slidenum">
              <a:rPr lang="en-US" smtClean="0"/>
              <a:pPr/>
              <a:t>50</a:t>
            </a:fld>
            <a:r>
              <a:rPr lang="en-US"/>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590" y="4202417"/>
            <a:ext cx="3129925" cy="1558728"/>
          </a:xfrm>
          <a:prstGeom prst="rect">
            <a:avLst/>
          </a:prstGeom>
        </p:spPr>
      </p:pic>
      <p:cxnSp>
        <p:nvCxnSpPr>
          <p:cNvPr id="7" name="Straight Arrow Connector 6"/>
          <p:cNvCxnSpPr/>
          <p:nvPr/>
        </p:nvCxnSpPr>
        <p:spPr>
          <a:xfrm flipV="1">
            <a:off x="2486904" y="2348879"/>
            <a:ext cx="0" cy="2038912"/>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9"/>
          <p:cNvSpPr txBox="1"/>
          <p:nvPr/>
        </p:nvSpPr>
        <p:spPr>
          <a:xfrm>
            <a:off x="2378892" y="5653134"/>
            <a:ext cx="549696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400" dirty="0"/>
              <a:t>Integrate over B to get the probability of A</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076" y="4104962"/>
            <a:ext cx="3370562" cy="16921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0940" y="2114184"/>
            <a:ext cx="3114732" cy="1567285"/>
          </a:xfrm>
          <a:prstGeom prst="rect">
            <a:avLst/>
          </a:prstGeom>
        </p:spPr>
      </p:pic>
      <p:sp>
        <p:nvSpPr>
          <p:cNvPr id="11" name="TextBox 10"/>
          <p:cNvSpPr txBox="1"/>
          <p:nvPr/>
        </p:nvSpPr>
        <p:spPr>
          <a:xfrm>
            <a:off x="1883532" y="1332655"/>
            <a:ext cx="7815088" cy="584775"/>
          </a:xfrm>
          <a:prstGeom prst="rect">
            <a:avLst/>
          </a:prstGeom>
          <a:noFill/>
        </p:spPr>
        <p:txBody>
          <a:bodyPr wrap="none" rtlCol="0">
            <a:spAutoFit/>
          </a:bodyPr>
          <a:lstStyle/>
          <a:p>
            <a:pPr marL="457200" indent="-457200">
              <a:buFont typeface="Arial" panose="020B0604020202020204" pitchFamily="34" charset="0"/>
              <a:buChar char="•"/>
            </a:pPr>
            <a:r>
              <a:rPr lang="en-GB" sz="3200" dirty="0"/>
              <a:t>Can marginalise numerically after sampling</a:t>
            </a:r>
          </a:p>
        </p:txBody>
      </p:sp>
      <p:sp>
        <p:nvSpPr>
          <p:cNvPr id="12" name="Content Placeholder 2"/>
          <p:cNvSpPr>
            <a:spLocks noGrp="1"/>
          </p:cNvSpPr>
          <p:nvPr/>
        </p:nvSpPr>
        <p:spPr>
          <a:xfrm>
            <a:off x="5951984" y="2160746"/>
            <a:ext cx="7224786" cy="648072"/>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GB" sz="2400" dirty="0"/>
              <a:t>Can also marginalise analytically</a:t>
            </a:r>
          </a:p>
          <a:p>
            <a:endParaRPr lang="en-GB" sz="3200" dirty="0"/>
          </a:p>
          <a:p>
            <a:pPr marL="45720" indent="0">
              <a:buNone/>
            </a:pPr>
            <a:r>
              <a:rPr lang="en-GB" sz="3200" dirty="0"/>
              <a:t> </a:t>
            </a:r>
          </a:p>
        </p:txBody>
      </p:sp>
      <mc:AlternateContent xmlns:mc="http://schemas.openxmlformats.org/markup-compatibility/2006" xmlns:a14="http://schemas.microsoft.com/office/drawing/2010/main">
        <mc:Choice Requires="a14">
          <p:sp>
            <p:nvSpPr>
              <p:cNvPr id="13" name="Rectangle 12"/>
              <p:cNvSpPr/>
              <p:nvPr/>
            </p:nvSpPr>
            <p:spPr>
              <a:xfrm>
                <a:off x="6373791" y="3083275"/>
                <a:ext cx="4183133" cy="545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𝑝</m:t>
                      </m:r>
                      <m:d>
                        <m:dPr>
                          <m:endChr m:val="|"/>
                          <m:ctrlPr>
                            <a:rPr lang="en-GB" sz="2400" i="1">
                              <a:latin typeface="Cambria Math" panose="02040503050406030204" pitchFamily="18" charset="0"/>
                            </a:rPr>
                          </m:ctrlPr>
                        </m:dPr>
                        <m:e>
                          <m:acc>
                            <m:accPr>
                              <m:chr m:val="⃗"/>
                              <m:ctrlPr>
                                <a:rPr lang="en-GB" sz="2400" i="1">
                                  <a:latin typeface="Cambria Math" panose="02040503050406030204" pitchFamily="18" charset="0"/>
                                </a:rPr>
                              </m:ctrlPr>
                            </m:accPr>
                            <m:e>
                              <m:r>
                                <a:rPr lang="en-GB" sz="2400" i="1">
                                  <a:latin typeface="Cambria Math" panose="02040503050406030204" pitchFamily="18" charset="0"/>
                                </a:rPr>
                                <m:t>𝑑</m:t>
                              </m:r>
                            </m:e>
                          </m:acc>
                          <m:r>
                            <a:rPr lang="en-GB" sz="2400" i="1">
                              <a:latin typeface="Cambria Math" panose="02040503050406030204" pitchFamily="18" charset="0"/>
                            </a:rPr>
                            <m:t> </m:t>
                          </m:r>
                        </m:e>
                      </m:d>
                      <m:r>
                        <a:rPr lang="en-GB" sz="2400" i="1">
                          <a:latin typeface="Cambria Math" panose="02040503050406030204" pitchFamily="18" charset="0"/>
                        </a:rPr>
                        <m:t>𝐵</m:t>
                      </m:r>
                      <m:r>
                        <a:rPr lang="en-GB" sz="2400" i="1">
                          <a:latin typeface="Cambria Math" panose="02040503050406030204" pitchFamily="18" charset="0"/>
                        </a:rPr>
                        <m:t>)=∫</m:t>
                      </m:r>
                      <m:r>
                        <a:rPr lang="en-GB" sz="2400" i="1">
                          <a:latin typeface="Cambria Math" panose="02040503050406030204" pitchFamily="18" charset="0"/>
                        </a:rPr>
                        <m:t>𝑝</m:t>
                      </m:r>
                      <m:d>
                        <m:dPr>
                          <m:ctrlPr>
                            <a:rPr lang="en-GB" sz="2400" i="1">
                              <a:latin typeface="Cambria Math" panose="02040503050406030204" pitchFamily="18" charset="0"/>
                            </a:rPr>
                          </m:ctrlPr>
                        </m:dPr>
                        <m:e>
                          <m:acc>
                            <m:accPr>
                              <m:chr m:val="⃗"/>
                              <m:ctrlPr>
                                <a:rPr lang="en-GB" sz="2400" i="1">
                                  <a:latin typeface="Cambria Math" panose="02040503050406030204" pitchFamily="18" charset="0"/>
                                </a:rPr>
                              </m:ctrlPr>
                            </m:accPr>
                            <m:e>
                              <m:r>
                                <a:rPr lang="en-GB" sz="2400" i="1">
                                  <a:latin typeface="Cambria Math" panose="02040503050406030204" pitchFamily="18" charset="0"/>
                                </a:rPr>
                                <m:t>𝑑</m:t>
                              </m:r>
                            </m:e>
                          </m:acc>
                        </m:e>
                        <m:e>
                          <m:r>
                            <a:rPr lang="en-GB" sz="2400" i="1">
                              <a:latin typeface="Cambria Math" panose="02040503050406030204" pitchFamily="18" charset="0"/>
                            </a:rPr>
                            <m:t>𝐴</m:t>
                          </m:r>
                          <m:r>
                            <a:rPr lang="en-GB" sz="2400" i="1">
                              <a:latin typeface="Cambria Math" panose="02040503050406030204" pitchFamily="18" charset="0"/>
                            </a:rPr>
                            <m:t>,</m:t>
                          </m:r>
                          <m:r>
                            <a:rPr lang="en-GB" sz="2400" i="1">
                              <a:latin typeface="Cambria Math" panose="02040503050406030204" pitchFamily="18" charset="0"/>
                            </a:rPr>
                            <m:t>𝐵</m:t>
                          </m:r>
                        </m:e>
                      </m:d>
                      <m:r>
                        <a:rPr lang="en-GB" sz="2400" i="1">
                          <a:latin typeface="Cambria Math" panose="02040503050406030204" pitchFamily="18" charset="0"/>
                        </a:rPr>
                        <m:t>𝑝</m:t>
                      </m:r>
                      <m:d>
                        <m:dPr>
                          <m:ctrlPr>
                            <a:rPr lang="en-GB" sz="2400" i="1">
                              <a:latin typeface="Cambria Math" panose="02040503050406030204" pitchFamily="18" charset="0"/>
                            </a:rPr>
                          </m:ctrlPr>
                        </m:dPr>
                        <m:e>
                          <m:r>
                            <a:rPr lang="en-GB" sz="2400" i="1">
                              <a:latin typeface="Cambria Math" panose="02040503050406030204" pitchFamily="18" charset="0"/>
                            </a:rPr>
                            <m:t>𝐴</m:t>
                          </m:r>
                        </m:e>
                      </m:d>
                      <m:r>
                        <a:rPr lang="en-GB" sz="2400" i="1">
                          <a:latin typeface="Cambria Math" panose="02040503050406030204" pitchFamily="18" charset="0"/>
                        </a:rPr>
                        <m:t>𝑑𝐴</m:t>
                      </m:r>
                    </m:oMath>
                  </m:oMathPara>
                </a14:m>
                <a:endParaRPr lang="en-GB" sz="2400" dirty="0"/>
              </a:p>
            </p:txBody>
          </p:sp>
        </mc:Choice>
        <mc:Fallback xmlns="">
          <p:sp>
            <p:nvSpPr>
              <p:cNvPr id="13" name="Rectangle 12"/>
              <p:cNvSpPr>
                <a:spLocks noRot="1" noChangeAspect="1" noMove="1" noResize="1" noEditPoints="1" noAdjustHandles="1" noChangeArrowheads="1" noChangeShapeType="1" noTextEdit="1"/>
              </p:cNvSpPr>
              <p:nvPr/>
            </p:nvSpPr>
            <p:spPr>
              <a:xfrm>
                <a:off x="6373791" y="3083275"/>
                <a:ext cx="4183133" cy="545855"/>
              </a:xfrm>
              <a:prstGeom prst="rect">
                <a:avLst/>
              </a:prstGeom>
              <a:blipFill>
                <a:blip r:embed="rId5"/>
                <a:stretch>
                  <a:fillRect t="-18182" b="-13636"/>
                </a:stretch>
              </a:blipFill>
            </p:spPr>
            <p:txBody>
              <a:bodyPr/>
              <a:lstStyle/>
              <a:p>
                <a:r>
                  <a:rPr lang="en-US">
                    <a:noFill/>
                  </a:rPr>
                  <a:t> </a:t>
                </a:r>
              </a:p>
            </p:txBody>
          </p:sp>
        </mc:Fallback>
      </mc:AlternateContent>
    </p:spTree>
    <p:extLst>
      <p:ext uri="{BB962C8B-B14F-4D97-AF65-F5344CB8AC3E}">
        <p14:creationId xmlns:p14="http://schemas.microsoft.com/office/powerpoint/2010/main" val="4102236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evidence</a:t>
            </a:r>
          </a:p>
        </p:txBody>
      </p:sp>
      <p:sp>
        <p:nvSpPr>
          <p:cNvPr id="5" name="Slide Number Placeholder 4"/>
          <p:cNvSpPr>
            <a:spLocks noGrp="1"/>
          </p:cNvSpPr>
          <p:nvPr>
            <p:ph type="sldNum" sz="quarter" idx="11"/>
          </p:nvPr>
        </p:nvSpPr>
        <p:spPr/>
        <p:txBody>
          <a:bodyPr/>
          <a:lstStyle/>
          <a:p>
            <a:fld id="{1169237B-12E8-F545-8659-F3E510FE7DBB}" type="slidenum">
              <a:rPr lang="en-US" smtClean="0"/>
              <a:pPr/>
              <a:t>51</a:t>
            </a:fld>
            <a:r>
              <a:rPr lang="en-US"/>
              <a:t>  |</a:t>
            </a:r>
          </a:p>
        </p:txBody>
      </p:sp>
      <p:pic>
        <p:nvPicPr>
          <p:cNvPr id="8" name="Picture 7"/>
          <p:cNvPicPr>
            <a:picLocks noChangeAspect="1"/>
          </p:cNvPicPr>
          <p:nvPr/>
        </p:nvPicPr>
        <p:blipFill>
          <a:blip r:embed="rId2"/>
          <a:stretch>
            <a:fillRect/>
          </a:stretch>
        </p:blipFill>
        <p:spPr>
          <a:xfrm>
            <a:off x="0" y="1690688"/>
            <a:ext cx="7443576" cy="4225203"/>
          </a:xfrm>
          <a:prstGeom prst="rect">
            <a:avLst/>
          </a:prstGeom>
        </p:spPr>
      </p:pic>
      <p:sp>
        <p:nvSpPr>
          <p:cNvPr id="7" name="TextBox 6"/>
          <p:cNvSpPr txBox="1"/>
          <p:nvPr/>
        </p:nvSpPr>
        <p:spPr>
          <a:xfrm>
            <a:off x="7924799" y="1888493"/>
            <a:ext cx="4098323" cy="2308324"/>
          </a:xfrm>
          <a:prstGeom prst="rect">
            <a:avLst/>
          </a:prstGeom>
          <a:noFill/>
        </p:spPr>
        <p:txBody>
          <a:bodyPr wrap="square" rtlCol="0">
            <a:spAutoFit/>
          </a:bodyPr>
          <a:lstStyle/>
          <a:p>
            <a:r>
              <a:rPr lang="en-GB" dirty="0"/>
              <a:t>Evidence is the integral of the likelihood function over the prior</a:t>
            </a:r>
          </a:p>
          <a:p>
            <a:endParaRPr lang="en-GB" dirty="0"/>
          </a:p>
          <a:p>
            <a:r>
              <a:rPr lang="en-GB" dirty="0"/>
              <a:t>Used to evaluate the relative probabilities of different hypotheses</a:t>
            </a:r>
          </a:p>
          <a:p>
            <a:endParaRPr lang="en-GB" dirty="0"/>
          </a:p>
          <a:p>
            <a:r>
              <a:rPr lang="en-GB" b="1" dirty="0"/>
              <a:t>Again, difficult to calculate for large parameter spaces</a:t>
            </a:r>
          </a:p>
        </p:txBody>
      </p:sp>
    </p:spTree>
    <p:extLst>
      <p:ext uri="{BB962C8B-B14F-4D97-AF65-F5344CB8AC3E}">
        <p14:creationId xmlns:p14="http://schemas.microsoft.com/office/powerpoint/2010/main" val="1144350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Evidence comparison</a:t>
            </a:r>
          </a:p>
        </p:txBody>
      </p:sp>
      <p:sp>
        <p:nvSpPr>
          <p:cNvPr id="3" name="Content Placeholder 2"/>
          <p:cNvSpPr>
            <a:spLocks noGrp="1"/>
          </p:cNvSpPr>
          <p:nvPr>
            <p:ph idx="1"/>
          </p:nvPr>
        </p:nvSpPr>
        <p:spPr>
          <a:xfrm>
            <a:off x="838200" y="2418343"/>
            <a:ext cx="4020328" cy="1738022"/>
          </a:xfrm>
        </p:spPr>
        <p:txBody>
          <a:bodyPr/>
          <a:lstStyle/>
          <a:p>
            <a:r>
              <a:rPr lang="en-US" dirty="0"/>
              <a:t>Require increase in evidence to warrant more complicated model</a:t>
            </a:r>
          </a:p>
        </p:txBody>
      </p:sp>
      <p:sp>
        <p:nvSpPr>
          <p:cNvPr id="5" name="Slide Number Placeholder 4"/>
          <p:cNvSpPr>
            <a:spLocks noGrp="1"/>
          </p:cNvSpPr>
          <p:nvPr>
            <p:ph type="sldNum" sz="quarter" idx="11"/>
          </p:nvPr>
        </p:nvSpPr>
        <p:spPr/>
        <p:txBody>
          <a:bodyPr/>
          <a:lstStyle/>
          <a:p>
            <a:fld id="{1169237B-12E8-F545-8659-F3E510FE7DBB}" type="slidenum">
              <a:rPr lang="en-US" smtClean="0"/>
              <a:pPr/>
              <a:t>52</a:t>
            </a:fld>
            <a:r>
              <a:rPr lang="en-US"/>
              <a:t>  |</a:t>
            </a:r>
          </a:p>
        </p:txBody>
      </p:sp>
      <p:pic>
        <p:nvPicPr>
          <p:cNvPr id="7" name="Picture 6"/>
          <p:cNvPicPr>
            <a:picLocks noChangeAspect="1"/>
          </p:cNvPicPr>
          <p:nvPr/>
        </p:nvPicPr>
        <p:blipFill>
          <a:blip r:embed="rId2"/>
          <a:stretch>
            <a:fillRect/>
          </a:stretch>
        </p:blipFill>
        <p:spPr>
          <a:xfrm>
            <a:off x="5903104" y="1790645"/>
            <a:ext cx="5844888" cy="3348372"/>
          </a:xfrm>
          <a:prstGeom prst="rect">
            <a:avLst/>
          </a:prstGeom>
        </p:spPr>
      </p:pic>
    </p:spTree>
    <p:extLst>
      <p:ext uri="{BB962C8B-B14F-4D97-AF65-F5344CB8AC3E}">
        <p14:creationId xmlns:p14="http://schemas.microsoft.com/office/powerpoint/2010/main" val="3121184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dirty="0">
                <a:latin typeface="Arial" charset="0"/>
                <a:ea typeface="ＭＳ Ｐゴシック" charset="0"/>
                <a:cs typeface="ＭＳ Ｐゴシック" charset="0"/>
              </a:rPr>
              <a:t>Tests for </a:t>
            </a:r>
            <a:r>
              <a:rPr lang="en-US" dirty="0" err="1">
                <a:latin typeface="Arial" charset="0"/>
                <a:ea typeface="ＭＳ Ｐゴシック" charset="0"/>
                <a:cs typeface="ＭＳ Ｐゴシック" charset="0"/>
              </a:rPr>
              <a:t>Gaussianity</a:t>
            </a:r>
            <a:endParaRPr lang="en-US" dirty="0">
              <a:latin typeface="Arial" charset="0"/>
              <a:ea typeface="ＭＳ Ｐゴシック" charset="0"/>
              <a:cs typeface="ＭＳ Ｐゴシック" charset="0"/>
            </a:endParaRPr>
          </a:p>
        </p:txBody>
      </p:sp>
      <p:sp>
        <p:nvSpPr>
          <p:cNvPr id="86019" name="Content Placeholder 2"/>
          <p:cNvSpPr>
            <a:spLocks noGrp="1"/>
          </p:cNvSpPr>
          <p:nvPr>
            <p:ph idx="1"/>
          </p:nvPr>
        </p:nvSpPr>
        <p:spPr>
          <a:xfrm>
            <a:off x="1749425" y="2803435"/>
            <a:ext cx="8461375" cy="4573587"/>
          </a:xfrm>
        </p:spPr>
        <p:txBody>
          <a:bodyPr/>
          <a:lstStyle/>
          <a:p>
            <a:r>
              <a:rPr lang="en-US" sz="1800" dirty="0">
                <a:latin typeface="Arial" charset="0"/>
                <a:ea typeface="ＭＳ Ｐゴシック" charset="0"/>
                <a:cs typeface="ＭＳ Ｐゴシック" charset="0"/>
              </a:rPr>
              <a:t>Why bother?  </a:t>
            </a:r>
          </a:p>
          <a:p>
            <a:pPr lvl="1"/>
            <a:r>
              <a:rPr lang="en-US" sz="1800" dirty="0">
                <a:latin typeface="Arial" charset="0"/>
                <a:ea typeface="ＭＳ Ｐゴシック" charset="0"/>
              </a:rPr>
              <a:t>Departures would signify that there is a breakdown of the assumptions about contributions to the measurements</a:t>
            </a:r>
          </a:p>
          <a:p>
            <a:pPr lvl="1"/>
            <a:r>
              <a:rPr lang="en-US" sz="1800" dirty="0">
                <a:latin typeface="Arial" charset="0"/>
                <a:ea typeface="ＭＳ Ｐゴシック" charset="0"/>
              </a:rPr>
              <a:t>Will bias your parameter estimation/posterior distribution</a:t>
            </a:r>
          </a:p>
          <a:p>
            <a:pPr lvl="1"/>
            <a:r>
              <a:rPr lang="en-US" sz="1800" dirty="0">
                <a:latin typeface="Arial" charset="0"/>
                <a:ea typeface="ＭＳ Ｐゴシック" charset="0"/>
              </a:rPr>
              <a:t>Probably indicates contamination from: </a:t>
            </a:r>
          </a:p>
          <a:p>
            <a:pPr lvl="2"/>
            <a:r>
              <a:rPr lang="en-US" sz="1800" dirty="0">
                <a:latin typeface="Arial" charset="0"/>
                <a:ea typeface="ＭＳ Ｐゴシック" charset="0"/>
              </a:rPr>
              <a:t>radio-frequency interference</a:t>
            </a:r>
          </a:p>
          <a:p>
            <a:pPr lvl="2"/>
            <a:r>
              <a:rPr lang="en-US" sz="1800" dirty="0">
                <a:latin typeface="Arial" charset="0"/>
                <a:ea typeface="ＭＳ Ｐゴシック" charset="0"/>
              </a:rPr>
              <a:t>interstellar focusing effects</a:t>
            </a:r>
          </a:p>
          <a:p>
            <a:pPr lvl="2"/>
            <a:r>
              <a:rPr lang="en-US" sz="1800" dirty="0">
                <a:latin typeface="Arial" charset="0"/>
                <a:ea typeface="ＭＳ Ｐゴシック" charset="0"/>
              </a:rPr>
              <a:t>events within the pulsar</a:t>
            </a:r>
          </a:p>
          <a:p>
            <a:r>
              <a:rPr lang="en-US" sz="1800" dirty="0">
                <a:latin typeface="Arial" charset="0"/>
                <a:ea typeface="ＭＳ Ｐゴシック" charset="0"/>
                <a:cs typeface="ＭＳ Ｐゴシック" charset="0"/>
              </a:rPr>
              <a:t>Can do </a:t>
            </a:r>
            <a:r>
              <a:rPr lang="en-US" sz="1800" u="sng" dirty="0">
                <a:latin typeface="Arial" charset="0"/>
                <a:ea typeface="ＭＳ Ｐゴシック" charset="0"/>
                <a:cs typeface="ＭＳ Ｐゴシック" charset="0"/>
              </a:rPr>
              <a:t>moment tests</a:t>
            </a:r>
            <a:r>
              <a:rPr lang="en-US" sz="1800" dirty="0">
                <a:latin typeface="Arial" charset="0"/>
                <a:ea typeface="ＭＳ Ｐゴシック" charset="0"/>
                <a:cs typeface="ＭＳ Ｐゴシック" charset="0"/>
              </a:rPr>
              <a:t>: </a:t>
            </a:r>
          </a:p>
          <a:p>
            <a:pPr lvl="2"/>
            <a:r>
              <a:rPr lang="en-US" sz="1800" dirty="0">
                <a:latin typeface="Arial" charset="0"/>
                <a:ea typeface="ＭＳ Ｐゴシック" charset="0"/>
              </a:rPr>
              <a:t>asymmetry of the PDF of timing residuals</a:t>
            </a:r>
          </a:p>
          <a:p>
            <a:pPr lvl="2"/>
            <a:r>
              <a:rPr lang="en-US" sz="1800" dirty="0">
                <a:latin typeface="Arial" charset="0"/>
                <a:ea typeface="ＭＳ Ｐゴシック" charset="0"/>
              </a:rPr>
              <a:t>kurtosis, etc.  </a:t>
            </a:r>
          </a:p>
          <a:p>
            <a:pPr lvl="2"/>
            <a:r>
              <a:rPr lang="en-US" sz="1800" dirty="0" err="1">
                <a:latin typeface="Arial" charset="0"/>
                <a:ea typeface="ＭＳ Ｐゴシック" charset="0"/>
              </a:rPr>
              <a:t>Lentati</a:t>
            </a:r>
            <a:r>
              <a:rPr lang="en-US" sz="1800" dirty="0">
                <a:latin typeface="Arial" charset="0"/>
                <a:ea typeface="ＭＳ Ｐゴシック" charset="0"/>
              </a:rPr>
              <a:t> et al. (2015)</a:t>
            </a:r>
          </a:p>
          <a:p>
            <a:pPr lvl="2"/>
            <a:endParaRPr lang="en-US" sz="1800" dirty="0">
              <a:latin typeface="Arial" charset="0"/>
              <a:ea typeface="ＭＳ Ｐゴシック" charset="0"/>
            </a:endParaRPr>
          </a:p>
          <a:p>
            <a:pPr lvl="1"/>
            <a:endParaRPr lang="en-US" sz="1800" dirty="0">
              <a:latin typeface="Arial" charset="0"/>
              <a:ea typeface="ＭＳ Ｐゴシック" charset="0"/>
            </a:endParaRPr>
          </a:p>
        </p:txBody>
      </p:sp>
      <p:sp>
        <p:nvSpPr>
          <p:cNvPr id="6" name="Slide Number Placeholder 5"/>
          <p:cNvSpPr>
            <a:spLocks noGrp="1"/>
          </p:cNvSpPr>
          <p:nvPr>
            <p:ph type="sldNum" sz="quarter" idx="4294967295"/>
          </p:nvPr>
        </p:nvSpPr>
        <p:spPr>
          <a:xfrm>
            <a:off x="9048750" y="6597650"/>
            <a:ext cx="1162050" cy="215900"/>
          </a:xfrm>
          <a:prstGeom prst="rect">
            <a:avLst/>
          </a:prstGeom>
        </p:spPr>
        <p:txBody>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CD37B868-87C3-5844-B04C-AB119338692F}" type="slidenum">
              <a:rPr lang="en-US" sz="1100">
                <a:latin typeface="Arial" charset="0"/>
              </a:rPr>
              <a:pPr eaLnBrk="1" hangingPunct="1"/>
              <a:t>53</a:t>
            </a:fld>
            <a:endParaRPr lang="en-US" sz="1100">
              <a:latin typeface="Arial" charset="0"/>
            </a:endParaRPr>
          </a:p>
        </p:txBody>
      </p:sp>
      <p:pic>
        <p:nvPicPr>
          <p:cNvPr id="7" name="Picture 6"/>
          <p:cNvPicPr>
            <a:picLocks noChangeAspect="1"/>
          </p:cNvPicPr>
          <p:nvPr/>
        </p:nvPicPr>
        <p:blipFill>
          <a:blip r:embed="rId2"/>
          <a:stretch>
            <a:fillRect/>
          </a:stretch>
        </p:blipFill>
        <p:spPr>
          <a:xfrm>
            <a:off x="2146225" y="1459330"/>
            <a:ext cx="6651526" cy="1308100"/>
          </a:xfrm>
          <a:prstGeom prst="rect">
            <a:avLst/>
          </a:prstGeom>
        </p:spPr>
      </p:pic>
    </p:spTree>
    <p:extLst>
      <p:ext uri="{BB962C8B-B14F-4D97-AF65-F5344CB8AC3E}">
        <p14:creationId xmlns:p14="http://schemas.microsoft.com/office/powerpoint/2010/main" val="347822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characterizing red noise</a:t>
            </a:r>
          </a:p>
        </p:txBody>
      </p:sp>
      <p:sp>
        <p:nvSpPr>
          <p:cNvPr id="5" name="Slide Number Placeholder 4"/>
          <p:cNvSpPr>
            <a:spLocks noGrp="1"/>
          </p:cNvSpPr>
          <p:nvPr>
            <p:ph type="sldNum" sz="quarter" idx="11"/>
          </p:nvPr>
        </p:nvSpPr>
        <p:spPr>
          <a:xfrm>
            <a:off x="1926209" y="4165292"/>
            <a:ext cx="288925" cy="127000"/>
          </a:xfrm>
        </p:spPr>
        <p:txBody>
          <a:bodyPr/>
          <a:lstStyle/>
          <a:p>
            <a:fld id="{0948A89B-F6D4-4D44-BE0D-4BF72C1A9D93}" type="slidenum">
              <a:rPr lang="en-US" smtClean="0"/>
              <a:pPr/>
              <a:t>54</a:t>
            </a:fld>
            <a:r>
              <a:rPr lang="en-US"/>
              <a:t>  |</a:t>
            </a:r>
          </a:p>
        </p:txBody>
      </p:sp>
      <p:pic>
        <p:nvPicPr>
          <p:cNvPr id="6" name="Picture 5"/>
          <p:cNvPicPr>
            <a:picLocks noChangeAspect="1"/>
          </p:cNvPicPr>
          <p:nvPr/>
        </p:nvPicPr>
        <p:blipFill>
          <a:blip r:embed="rId2"/>
          <a:stretch>
            <a:fillRect/>
          </a:stretch>
        </p:blipFill>
        <p:spPr>
          <a:xfrm>
            <a:off x="6851706" y="2303877"/>
            <a:ext cx="4283063" cy="3487050"/>
          </a:xfrm>
          <a:prstGeom prst="rect">
            <a:avLst/>
          </a:prstGeom>
        </p:spPr>
      </p:pic>
      <p:sp>
        <p:nvSpPr>
          <p:cNvPr id="7" name="TextBox 6"/>
          <p:cNvSpPr txBox="1"/>
          <p:nvPr/>
        </p:nvSpPr>
        <p:spPr>
          <a:xfrm>
            <a:off x="9011945" y="2447894"/>
            <a:ext cx="2159732" cy="1200329"/>
          </a:xfrm>
          <a:prstGeom prst="rect">
            <a:avLst/>
          </a:prstGeom>
          <a:noFill/>
        </p:spPr>
        <p:txBody>
          <a:bodyPr wrap="square" rtlCol="0">
            <a:spAutoFit/>
          </a:bodyPr>
          <a:lstStyle/>
          <a:p>
            <a:r>
              <a:rPr lang="en-US" dirty="0">
                <a:latin typeface="+mj-lt"/>
              </a:rPr>
              <a:t>Red noise in IPTA (black),PPTA-dr2 (red) and </a:t>
            </a:r>
            <a:r>
              <a:rPr lang="en-US" dirty="0" err="1">
                <a:latin typeface="+mj-lt"/>
              </a:rPr>
              <a:t>NANOGrav</a:t>
            </a:r>
            <a:r>
              <a:rPr lang="en-US" dirty="0">
                <a:latin typeface="+mj-lt"/>
              </a:rPr>
              <a:t> datasets (blue)</a:t>
            </a:r>
          </a:p>
        </p:txBody>
      </p:sp>
      <p:sp>
        <p:nvSpPr>
          <p:cNvPr id="8" name="Slide Number Placeholder 4"/>
          <p:cNvSpPr txBox="1">
            <a:spLocks/>
          </p:cNvSpPr>
          <p:nvPr/>
        </p:nvSpPr>
        <p:spPr>
          <a:xfrm>
            <a:off x="1926209" y="4165292"/>
            <a:ext cx="288925" cy="127000"/>
          </a:xfrm>
          <a:prstGeom prst="rect">
            <a:avLst/>
          </a:prstGeom>
        </p:spPr>
        <p:txBody>
          <a:bodyPr vert="horz" wrap="square" lIns="0" tIns="0" rIns="0" bIns="0" numCol="1" anchor="ctr" anchorCtr="0" compatLnSpc="1">
            <a:prstTxWarp prst="textNoShape">
              <a:avLst/>
            </a:prstTxWarp>
          </a:bodyPr>
          <a:lstStyle>
            <a:defPPr>
              <a:defRPr lang="en-US"/>
            </a:defPPr>
            <a:lvl1pPr algn="r" rtl="0" fontAlgn="base">
              <a:spcBef>
                <a:spcPct val="0"/>
              </a:spcBef>
              <a:spcAft>
                <a:spcPct val="0"/>
              </a:spcAft>
              <a:defRPr sz="900" kern="1200">
                <a:solidFill>
                  <a:schemeClr val="bg1"/>
                </a:solidFill>
                <a:latin typeface="+mn-lt"/>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a:lstStyle>
          <a:p>
            <a:fld id="{0948A89B-F6D4-4D44-BE0D-4BF72C1A9D93}" type="slidenum">
              <a:rPr lang="en-US"/>
              <a:pPr/>
              <a:t>54</a:t>
            </a:fld>
            <a:r>
              <a:rPr lang="en-US"/>
              <a:t>  |</a:t>
            </a:r>
          </a:p>
        </p:txBody>
      </p:sp>
      <p:pic>
        <p:nvPicPr>
          <p:cNvPr id="9" name="Picture 8"/>
          <p:cNvPicPr>
            <a:picLocks noChangeAspect="1"/>
          </p:cNvPicPr>
          <p:nvPr/>
        </p:nvPicPr>
        <p:blipFill rotWithShape="1">
          <a:blip r:embed="rId3"/>
          <a:srcRect t="-1219" b="1219"/>
          <a:stretch/>
        </p:blipFill>
        <p:spPr>
          <a:xfrm>
            <a:off x="998621" y="2637051"/>
            <a:ext cx="4212559" cy="3537050"/>
          </a:xfrm>
          <a:prstGeom prst="rect">
            <a:avLst/>
          </a:prstGeom>
        </p:spPr>
      </p:pic>
      <p:sp>
        <p:nvSpPr>
          <p:cNvPr id="10" name="TextBox 9"/>
          <p:cNvSpPr txBox="1"/>
          <p:nvPr/>
        </p:nvSpPr>
        <p:spPr>
          <a:xfrm>
            <a:off x="3503712" y="3020834"/>
            <a:ext cx="1085554" cy="276999"/>
          </a:xfrm>
          <a:prstGeom prst="rect">
            <a:avLst/>
          </a:prstGeom>
          <a:noFill/>
        </p:spPr>
        <p:txBody>
          <a:bodyPr wrap="none" rtlCol="0">
            <a:spAutoFit/>
          </a:bodyPr>
          <a:lstStyle/>
          <a:p>
            <a:r>
              <a:rPr lang="en-US" sz="1200" dirty="0"/>
              <a:t>PSR B1937+21</a:t>
            </a:r>
          </a:p>
        </p:txBody>
      </p:sp>
      <p:sp>
        <p:nvSpPr>
          <p:cNvPr id="12" name="Rectangle 11"/>
          <p:cNvSpPr/>
          <p:nvPr/>
        </p:nvSpPr>
        <p:spPr>
          <a:xfrm>
            <a:off x="1200490" y="1482483"/>
            <a:ext cx="5288926" cy="1200329"/>
          </a:xfrm>
          <a:prstGeom prst="rect">
            <a:avLst/>
          </a:prstGeom>
        </p:spPr>
        <p:txBody>
          <a:bodyPr wrap="square">
            <a:spAutoFit/>
          </a:bodyPr>
          <a:lstStyle/>
          <a:p>
            <a:r>
              <a:rPr lang="en-US" dirty="0"/>
              <a:t>Three data sets:</a:t>
            </a:r>
          </a:p>
          <a:p>
            <a:r>
              <a:rPr lang="en-US" dirty="0"/>
              <a:t>IPTA – first data release</a:t>
            </a:r>
          </a:p>
          <a:p>
            <a:r>
              <a:rPr lang="en-US" dirty="0" err="1"/>
              <a:t>NANOGrav</a:t>
            </a:r>
            <a:r>
              <a:rPr lang="en-US" dirty="0"/>
              <a:t> 9 </a:t>
            </a:r>
            <a:r>
              <a:rPr lang="en-US" dirty="0" err="1"/>
              <a:t>yr</a:t>
            </a:r>
            <a:endParaRPr lang="en-US" dirty="0"/>
          </a:p>
          <a:p>
            <a:r>
              <a:rPr lang="en-US" dirty="0"/>
              <a:t>PPTA – same 9 </a:t>
            </a:r>
            <a:r>
              <a:rPr lang="en-US" dirty="0" err="1"/>
              <a:t>yr</a:t>
            </a:r>
            <a:r>
              <a:rPr lang="en-US" dirty="0"/>
              <a:t> as </a:t>
            </a:r>
            <a:r>
              <a:rPr lang="en-US" dirty="0" err="1"/>
              <a:t>Nanograv</a:t>
            </a:r>
            <a:endParaRPr lang="en-US" dirty="0"/>
          </a:p>
        </p:txBody>
      </p:sp>
      <p:sp>
        <p:nvSpPr>
          <p:cNvPr id="3" name="TextBox 2">
            <a:extLst>
              <a:ext uri="{FF2B5EF4-FFF2-40B4-BE49-F238E27FC236}">
                <a16:creationId xmlns:a16="http://schemas.microsoft.com/office/drawing/2014/main" id="{C146DEDD-9319-214E-A377-EDEEE8A45C21}"/>
              </a:ext>
            </a:extLst>
          </p:cNvPr>
          <p:cNvSpPr txBox="1"/>
          <p:nvPr/>
        </p:nvSpPr>
        <p:spPr>
          <a:xfrm>
            <a:off x="7519737" y="1690688"/>
            <a:ext cx="1640962" cy="369332"/>
          </a:xfrm>
          <a:prstGeom prst="rect">
            <a:avLst/>
          </a:prstGeom>
          <a:noFill/>
        </p:spPr>
        <p:txBody>
          <a:bodyPr wrap="none" rtlCol="0">
            <a:spAutoFit/>
          </a:bodyPr>
          <a:lstStyle/>
          <a:p>
            <a:r>
              <a:rPr lang="en-US" dirty="0"/>
              <a:t>“Triangle plots”</a:t>
            </a:r>
          </a:p>
        </p:txBody>
      </p:sp>
    </p:spTree>
    <p:extLst>
      <p:ext uri="{BB962C8B-B14F-4D97-AF65-F5344CB8AC3E}">
        <p14:creationId xmlns:p14="http://schemas.microsoft.com/office/powerpoint/2010/main" val="3930742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results of timing model</a:t>
            </a:r>
          </a:p>
        </p:txBody>
      </p:sp>
      <p:sp>
        <p:nvSpPr>
          <p:cNvPr id="5" name="Slide Number Placeholder 4"/>
          <p:cNvSpPr>
            <a:spLocks noGrp="1"/>
          </p:cNvSpPr>
          <p:nvPr>
            <p:ph type="sldNum" sz="quarter" idx="11"/>
          </p:nvPr>
        </p:nvSpPr>
        <p:spPr/>
        <p:txBody>
          <a:bodyPr/>
          <a:lstStyle/>
          <a:p>
            <a:fld id="{1169237B-12E8-F545-8659-F3E510FE7DBB}" type="slidenum">
              <a:rPr lang="en-US" smtClean="0"/>
              <a:pPr/>
              <a:t>55</a:t>
            </a:fld>
            <a:r>
              <a:rPr lang="en-US"/>
              <a:t>  |</a:t>
            </a:r>
          </a:p>
        </p:txBody>
      </p:sp>
      <p:pic>
        <p:nvPicPr>
          <p:cNvPr id="6" name="Picture 5"/>
          <p:cNvPicPr>
            <a:picLocks noChangeAspect="1"/>
          </p:cNvPicPr>
          <p:nvPr/>
        </p:nvPicPr>
        <p:blipFill>
          <a:blip r:embed="rId2"/>
          <a:stretch>
            <a:fillRect/>
          </a:stretch>
        </p:blipFill>
        <p:spPr>
          <a:xfrm>
            <a:off x="7070737" y="2054768"/>
            <a:ext cx="4283063" cy="3487050"/>
          </a:xfrm>
          <a:prstGeom prst="rect">
            <a:avLst/>
          </a:prstGeom>
        </p:spPr>
      </p:pic>
      <p:sp>
        <p:nvSpPr>
          <p:cNvPr id="3" name="Content Placeholder 2"/>
          <p:cNvSpPr>
            <a:spLocks noGrp="1"/>
          </p:cNvSpPr>
          <p:nvPr>
            <p:ph idx="1"/>
          </p:nvPr>
        </p:nvSpPr>
        <p:spPr>
          <a:xfrm>
            <a:off x="428211" y="1953491"/>
            <a:ext cx="6831571" cy="3588327"/>
          </a:xfrm>
        </p:spPr>
        <p:txBody>
          <a:bodyPr>
            <a:normAutofit fontScale="92500" lnSpcReduction="20000"/>
          </a:bodyPr>
          <a:lstStyle/>
          <a:p>
            <a:r>
              <a:rPr lang="en-US" sz="1800" dirty="0"/>
              <a:t>Visual inspection?</a:t>
            </a:r>
          </a:p>
          <a:p>
            <a:pPr lvl="1"/>
            <a:r>
              <a:rPr lang="en-US" sz="1800" dirty="0"/>
              <a:t>Do the residuals look weird (sinusoidal trends </a:t>
            </a:r>
            <a:r>
              <a:rPr lang="en-US" sz="1800" dirty="0" err="1"/>
              <a:t>vs</a:t>
            </a:r>
            <a:r>
              <a:rPr lang="en-US" sz="1800" dirty="0"/>
              <a:t> time or orbital phase)</a:t>
            </a:r>
          </a:p>
          <a:p>
            <a:endParaRPr lang="en-US" sz="1200" dirty="0"/>
          </a:p>
          <a:p>
            <a:r>
              <a:rPr lang="en-US" sz="1800" dirty="0"/>
              <a:t>How good is the fit?  How good is the model?</a:t>
            </a:r>
          </a:p>
          <a:p>
            <a:endParaRPr lang="en-US" sz="1200" dirty="0"/>
          </a:p>
          <a:p>
            <a:r>
              <a:rPr lang="en-US" sz="1800" dirty="0"/>
              <a:t>Are parameters significant?  Do their values make sense?</a:t>
            </a:r>
          </a:p>
          <a:p>
            <a:endParaRPr lang="en-US" sz="1200" dirty="0"/>
          </a:p>
          <a:p>
            <a:r>
              <a:rPr lang="en-US" sz="1800" dirty="0"/>
              <a:t>Do parameters improve the fit/increase the evidence?</a:t>
            </a:r>
          </a:p>
          <a:p>
            <a:endParaRPr lang="en-US" sz="1200" dirty="0"/>
          </a:p>
          <a:p>
            <a:r>
              <a:rPr lang="en-US" sz="1800" dirty="0"/>
              <a:t>Are parameters consistent?</a:t>
            </a:r>
          </a:p>
          <a:p>
            <a:pPr lvl="1"/>
            <a:r>
              <a:rPr lang="en-US" sz="1800" dirty="0"/>
              <a:t>Geometric parallax / </a:t>
            </a:r>
            <a:r>
              <a:rPr lang="en-US" sz="1800" dirty="0" err="1"/>
              <a:t>vs</a:t>
            </a:r>
            <a:r>
              <a:rPr lang="en-US" sz="1800" dirty="0"/>
              <a:t> Change in orbital period</a:t>
            </a:r>
          </a:p>
          <a:p>
            <a:pPr lvl="1"/>
            <a:r>
              <a:rPr lang="en-US" sz="1800" dirty="0"/>
              <a:t>Consistent with other observatories, </a:t>
            </a:r>
            <a:r>
              <a:rPr lang="en-US" sz="1800" b="1" dirty="0"/>
              <a:t>IPTA</a:t>
            </a:r>
            <a:endParaRPr lang="en-US" sz="1800" dirty="0"/>
          </a:p>
          <a:p>
            <a:endParaRPr lang="en-US" dirty="0"/>
          </a:p>
          <a:p>
            <a:endParaRPr lang="en-US" dirty="0"/>
          </a:p>
        </p:txBody>
      </p:sp>
      <p:sp>
        <p:nvSpPr>
          <p:cNvPr id="7" name="TextBox 6"/>
          <p:cNvSpPr txBox="1"/>
          <p:nvPr/>
        </p:nvSpPr>
        <p:spPr>
          <a:xfrm>
            <a:off x="9230976" y="2198785"/>
            <a:ext cx="2159732" cy="1200329"/>
          </a:xfrm>
          <a:prstGeom prst="rect">
            <a:avLst/>
          </a:prstGeom>
          <a:noFill/>
        </p:spPr>
        <p:txBody>
          <a:bodyPr wrap="square" rtlCol="0">
            <a:spAutoFit/>
          </a:bodyPr>
          <a:lstStyle/>
          <a:p>
            <a:r>
              <a:rPr lang="en-US" dirty="0">
                <a:latin typeface="+mj-lt"/>
              </a:rPr>
              <a:t>Red noise in IPTA (black),PPTA-dr2 (red) and </a:t>
            </a:r>
            <a:r>
              <a:rPr lang="en-US" dirty="0" err="1">
                <a:latin typeface="+mj-lt"/>
              </a:rPr>
              <a:t>NANOGrav</a:t>
            </a:r>
            <a:r>
              <a:rPr lang="en-US" dirty="0">
                <a:latin typeface="+mj-lt"/>
              </a:rPr>
              <a:t> datasets (blue)</a:t>
            </a:r>
          </a:p>
        </p:txBody>
      </p:sp>
    </p:spTree>
    <p:extLst>
      <p:ext uri="{BB962C8B-B14F-4D97-AF65-F5344CB8AC3E}">
        <p14:creationId xmlns:p14="http://schemas.microsoft.com/office/powerpoint/2010/main" val="230677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Ryan’s recipe for precision timing</a:t>
            </a:r>
          </a:p>
        </p:txBody>
      </p:sp>
      <p:sp>
        <p:nvSpPr>
          <p:cNvPr id="3" name="Content Placeholder 2"/>
          <p:cNvSpPr>
            <a:spLocks noGrp="1"/>
          </p:cNvSpPr>
          <p:nvPr>
            <p:ph idx="1"/>
          </p:nvPr>
        </p:nvSpPr>
        <p:spPr>
          <a:xfrm>
            <a:off x="706583" y="1814946"/>
            <a:ext cx="9399718" cy="4364214"/>
          </a:xfrm>
        </p:spPr>
        <p:txBody>
          <a:bodyPr>
            <a:normAutofit fontScale="92500" lnSpcReduction="20000"/>
          </a:bodyPr>
          <a:lstStyle/>
          <a:p>
            <a:r>
              <a:rPr lang="en-US" dirty="0"/>
              <a:t>Use </a:t>
            </a:r>
            <a:r>
              <a:rPr lang="en-US" dirty="0">
                <a:latin typeface="Courier" pitchFamily="2" charset="0"/>
              </a:rPr>
              <a:t>tempo2</a:t>
            </a:r>
            <a:r>
              <a:rPr lang="en-US" dirty="0"/>
              <a:t> graphical plugin to inspect residuals</a:t>
            </a:r>
          </a:p>
          <a:p>
            <a:pPr lvl="1"/>
            <a:r>
              <a:rPr lang="en-US" dirty="0"/>
              <a:t>“</a:t>
            </a:r>
            <a:r>
              <a:rPr lang="en-US" dirty="0" err="1"/>
              <a:t>Bailes</a:t>
            </a:r>
            <a:r>
              <a:rPr lang="en-US" dirty="0"/>
              <a:t>” Method -&gt; remove the low S/N TOAs and see what is left </a:t>
            </a:r>
          </a:p>
          <a:p>
            <a:pPr lvl="1"/>
            <a:r>
              <a:rPr lang="en-US" dirty="0"/>
              <a:t>Sort by frequency/flag by backend, etc.</a:t>
            </a:r>
          </a:p>
          <a:p>
            <a:pPr lvl="1"/>
            <a:r>
              <a:rPr lang="en-US" dirty="0"/>
              <a:t>Average data together to see what low S/N signals exist</a:t>
            </a:r>
          </a:p>
          <a:p>
            <a:endParaRPr lang="en-US" dirty="0"/>
          </a:p>
          <a:p>
            <a:r>
              <a:rPr lang="en-US" dirty="0"/>
              <a:t>Use maximum-likelihood methods to explore data</a:t>
            </a:r>
          </a:p>
          <a:p>
            <a:pPr lvl="1"/>
            <a:r>
              <a:rPr lang="en-US" dirty="0"/>
              <a:t>What are the important parameters?</a:t>
            </a:r>
          </a:p>
          <a:p>
            <a:pPr lvl="1"/>
            <a:r>
              <a:rPr lang="en-US" dirty="0"/>
              <a:t>What are the important noise sources?</a:t>
            </a:r>
          </a:p>
          <a:p>
            <a:endParaRPr lang="en-US" dirty="0"/>
          </a:p>
          <a:p>
            <a:r>
              <a:rPr lang="en-US" dirty="0"/>
              <a:t>Use Bayesian methods to explore the models</a:t>
            </a:r>
          </a:p>
          <a:p>
            <a:pPr lvl="1"/>
            <a:r>
              <a:rPr lang="en-US" dirty="0"/>
              <a:t>How are parameters covariant?</a:t>
            </a:r>
          </a:p>
          <a:p>
            <a:pPr lvl="1"/>
            <a:r>
              <a:rPr lang="en-US" dirty="0"/>
              <a:t>Which parameters/models are supported? </a:t>
            </a:r>
          </a:p>
          <a:p>
            <a:endParaRPr lang="en-US" dirty="0"/>
          </a:p>
        </p:txBody>
      </p:sp>
      <p:sp>
        <p:nvSpPr>
          <p:cNvPr id="5" name="Slide Number Placeholder 4"/>
          <p:cNvSpPr>
            <a:spLocks noGrp="1"/>
          </p:cNvSpPr>
          <p:nvPr>
            <p:ph type="sldNum" sz="quarter" idx="11"/>
          </p:nvPr>
        </p:nvSpPr>
        <p:spPr/>
        <p:txBody>
          <a:bodyPr/>
          <a:lstStyle/>
          <a:p>
            <a:fld id="{1169237B-12E8-F545-8659-F3E510FE7DBB}" type="slidenum">
              <a:rPr lang="en-US" smtClean="0"/>
              <a:pPr/>
              <a:t>56</a:t>
            </a:fld>
            <a:r>
              <a:rPr lang="en-US"/>
              <a:t>  |</a:t>
            </a:r>
          </a:p>
        </p:txBody>
      </p:sp>
    </p:spTree>
    <p:extLst>
      <p:ext uri="{BB962C8B-B14F-4D97-AF65-F5344CB8AC3E}">
        <p14:creationId xmlns:p14="http://schemas.microsoft.com/office/powerpoint/2010/main" val="2496253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F1A0-B8FD-0046-9A78-989FAF0411D9}"/>
              </a:ext>
            </a:extLst>
          </p:cNvPr>
          <p:cNvSpPr>
            <a:spLocks noGrp="1"/>
          </p:cNvSpPr>
          <p:nvPr>
            <p:ph type="title"/>
          </p:nvPr>
        </p:nvSpPr>
        <p:spPr/>
        <p:txBody>
          <a:bodyPr/>
          <a:lstStyle/>
          <a:p>
            <a:r>
              <a:rPr lang="en-US" dirty="0"/>
              <a:t>Why pulsar timing is awesome</a:t>
            </a:r>
          </a:p>
        </p:txBody>
      </p:sp>
      <p:sp>
        <p:nvSpPr>
          <p:cNvPr id="3" name="Content Placeholder 2">
            <a:extLst>
              <a:ext uri="{FF2B5EF4-FFF2-40B4-BE49-F238E27FC236}">
                <a16:creationId xmlns:a16="http://schemas.microsoft.com/office/drawing/2014/main" id="{81A3C2AE-3B91-644C-9867-C2EC22D42CF2}"/>
              </a:ext>
            </a:extLst>
          </p:cNvPr>
          <p:cNvSpPr>
            <a:spLocks noGrp="1"/>
          </p:cNvSpPr>
          <p:nvPr>
            <p:ph idx="1"/>
          </p:nvPr>
        </p:nvSpPr>
        <p:spPr>
          <a:xfrm>
            <a:off x="838200" y="1825625"/>
            <a:ext cx="5105400" cy="4351338"/>
          </a:xfrm>
        </p:spPr>
        <p:txBody>
          <a:bodyPr>
            <a:normAutofit fontScale="92500" lnSpcReduction="20000"/>
          </a:bodyPr>
          <a:lstStyle/>
          <a:p>
            <a:r>
              <a:rPr lang="en-US" dirty="0"/>
              <a:t>Measure path length differences to 3 m to objects that are &gt; 3x10</a:t>
            </a:r>
            <a:r>
              <a:rPr lang="en-US" baseline="30000" dirty="0"/>
              <a:t>19</a:t>
            </a:r>
            <a:r>
              <a:rPr lang="en-US" dirty="0"/>
              <a:t> m distance</a:t>
            </a:r>
          </a:p>
          <a:p>
            <a:r>
              <a:rPr lang="en-US" dirty="0"/>
              <a:t>Search for subtle distortion in space time between the pulsars and Earth: gravitational waves</a:t>
            </a:r>
          </a:p>
          <a:p>
            <a:r>
              <a:rPr lang="en-US" dirty="0"/>
              <a:t>Test theories of gravity (General Relativity)</a:t>
            </a:r>
          </a:p>
          <a:p>
            <a:r>
              <a:rPr lang="en-US" dirty="0"/>
              <a:t>Study the equation of state of Nuclear Matter (through neutron star mass measurements)</a:t>
            </a:r>
          </a:p>
          <a:p>
            <a:endParaRPr lang="en-US" dirty="0"/>
          </a:p>
          <a:p>
            <a:r>
              <a:rPr lang="en-US" dirty="0"/>
              <a:t>Thank you</a:t>
            </a:r>
          </a:p>
        </p:txBody>
      </p:sp>
      <p:pic>
        <p:nvPicPr>
          <p:cNvPr id="4" name="Picture 3" descr="pta">
            <a:extLst>
              <a:ext uri="{FF2B5EF4-FFF2-40B4-BE49-F238E27FC236}">
                <a16:creationId xmlns:a16="http://schemas.microsoft.com/office/drawing/2014/main" id="{3F225E18-7268-CB4B-B2E4-813A36ACA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209800"/>
            <a:ext cx="4765239" cy="3569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8F5A597-79AB-064C-96B8-8872878ACC7B}"/>
              </a:ext>
            </a:extLst>
          </p:cNvPr>
          <p:cNvSpPr txBox="1"/>
          <p:nvPr/>
        </p:nvSpPr>
        <p:spPr>
          <a:xfrm>
            <a:off x="7543800" y="5867400"/>
            <a:ext cx="215187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Credit: David Champion</a:t>
            </a:r>
          </a:p>
        </p:txBody>
      </p:sp>
      <p:sp>
        <p:nvSpPr>
          <p:cNvPr id="6" name="TextBox 5">
            <a:extLst>
              <a:ext uri="{FF2B5EF4-FFF2-40B4-BE49-F238E27FC236}">
                <a16:creationId xmlns:a16="http://schemas.microsoft.com/office/drawing/2014/main" id="{8708BDD3-20AC-624D-AE99-ACF114E49577}"/>
              </a:ext>
            </a:extLst>
          </p:cNvPr>
          <p:cNvSpPr txBox="1"/>
          <p:nvPr/>
        </p:nvSpPr>
        <p:spPr>
          <a:xfrm>
            <a:off x="6858000" y="1752600"/>
            <a:ext cx="4696927" cy="369332"/>
          </a:xfrm>
          <a:prstGeom prst="rect">
            <a:avLst/>
          </a:prstGeom>
          <a:noFill/>
        </p:spPr>
        <p:txBody>
          <a:bodyPr wrap="none" rtlCol="0">
            <a:spAutoFit/>
          </a:bodyPr>
          <a:lstStyle/>
          <a:p>
            <a:r>
              <a:rPr lang="en-US" dirty="0"/>
              <a:t>Schematic representation of Pulsar Timing Array</a:t>
            </a:r>
          </a:p>
        </p:txBody>
      </p:sp>
    </p:spTree>
    <p:extLst>
      <p:ext uri="{BB962C8B-B14F-4D97-AF65-F5344CB8AC3E}">
        <p14:creationId xmlns:p14="http://schemas.microsoft.com/office/powerpoint/2010/main" val="1364328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F12D-38A0-4C43-823A-E786FF378101}"/>
              </a:ext>
            </a:extLst>
          </p:cNvPr>
          <p:cNvSpPr>
            <a:spLocks noGrp="1"/>
          </p:cNvSpPr>
          <p:nvPr>
            <p:ph type="title"/>
          </p:nvPr>
        </p:nvSpPr>
        <p:spPr/>
        <p:txBody>
          <a:bodyPr/>
          <a:lstStyle/>
          <a:p>
            <a:r>
              <a:rPr lang="en-US" dirty="0"/>
              <a:t>Time tagging</a:t>
            </a:r>
          </a:p>
        </p:txBody>
      </p:sp>
      <p:sp>
        <p:nvSpPr>
          <p:cNvPr id="3" name="Content Placeholder 2">
            <a:extLst>
              <a:ext uri="{FF2B5EF4-FFF2-40B4-BE49-F238E27FC236}">
                <a16:creationId xmlns:a16="http://schemas.microsoft.com/office/drawing/2014/main" id="{5E929980-9D07-2343-9B08-F0568C48B03F}"/>
              </a:ext>
            </a:extLst>
          </p:cNvPr>
          <p:cNvSpPr>
            <a:spLocks noGrp="1"/>
          </p:cNvSpPr>
          <p:nvPr>
            <p:ph idx="1"/>
          </p:nvPr>
        </p:nvSpPr>
        <p:spPr>
          <a:xfrm>
            <a:off x="838200" y="1825625"/>
            <a:ext cx="5452431" cy="4351338"/>
          </a:xfrm>
        </p:spPr>
        <p:txBody>
          <a:bodyPr>
            <a:normAutofit fontScale="70000" lnSpcReduction="20000"/>
          </a:bodyPr>
          <a:lstStyle/>
          <a:p>
            <a:r>
              <a:rPr lang="en-US" dirty="0"/>
              <a:t>Historically narrow band data (&lt; 10% fractional bandwidth)</a:t>
            </a:r>
          </a:p>
          <a:p>
            <a:r>
              <a:rPr lang="en-US" dirty="0"/>
              <a:t>Average in time and frequency to produce a single profile of minutes-hours of observation</a:t>
            </a:r>
          </a:p>
          <a:p>
            <a:r>
              <a:rPr lang="en-US" dirty="0"/>
              <a:t>Calculate stokes-I (total intensity)</a:t>
            </a:r>
          </a:p>
          <a:p>
            <a:pPr lvl="1"/>
            <a:r>
              <a:rPr lang="en-US" dirty="0"/>
              <a:t>Time on stokes parameters could be better!</a:t>
            </a:r>
          </a:p>
          <a:p>
            <a:r>
              <a:rPr lang="en-US" dirty="0"/>
              <a:t>Cross correlate observation with standard</a:t>
            </a:r>
          </a:p>
          <a:p>
            <a:pPr lvl="1"/>
            <a:r>
              <a:rPr lang="en-US" dirty="0"/>
              <a:t>Need to interpolate to fraction of pulse bin</a:t>
            </a:r>
          </a:p>
          <a:p>
            <a:pPr lvl="1"/>
            <a:r>
              <a:rPr lang="en-US" dirty="0"/>
              <a:t>Taylor (1992, Appendix A) Fourier-domain algorithm</a:t>
            </a:r>
          </a:p>
          <a:p>
            <a:pPr lvl="1"/>
            <a:r>
              <a:rPr lang="en-US" dirty="0"/>
              <a:t>Can do it in the time domain, but need to interpolate CCFs properly</a:t>
            </a:r>
          </a:p>
          <a:p>
            <a:r>
              <a:rPr lang="en-US" dirty="0"/>
              <a:t>Assumes off-pulse noise is white</a:t>
            </a:r>
          </a:p>
          <a:p>
            <a:endParaRPr lang="en-US" dirty="0"/>
          </a:p>
          <a:p>
            <a:r>
              <a:rPr lang="en-US" dirty="0"/>
              <a:t>Relative to timing model arrival times varied show excess white noise</a:t>
            </a:r>
          </a:p>
        </p:txBody>
      </p:sp>
      <p:pic>
        <p:nvPicPr>
          <p:cNvPr id="4" name="Picture 3">
            <a:extLst>
              <a:ext uri="{FF2B5EF4-FFF2-40B4-BE49-F238E27FC236}">
                <a16:creationId xmlns:a16="http://schemas.microsoft.com/office/drawing/2014/main" id="{916755E5-4734-594D-92F2-6497A3E1C2A9}"/>
              </a:ext>
            </a:extLst>
          </p:cNvPr>
          <p:cNvPicPr>
            <a:picLocks noChangeAspect="1"/>
          </p:cNvPicPr>
          <p:nvPr/>
        </p:nvPicPr>
        <p:blipFill>
          <a:blip r:embed="rId2"/>
          <a:stretch>
            <a:fillRect/>
          </a:stretch>
        </p:blipFill>
        <p:spPr>
          <a:xfrm>
            <a:off x="7002833" y="5425996"/>
            <a:ext cx="4862034" cy="1081021"/>
          </a:xfrm>
          <a:prstGeom prst="rect">
            <a:avLst/>
          </a:prstGeom>
        </p:spPr>
      </p:pic>
      <p:pic>
        <p:nvPicPr>
          <p:cNvPr id="6" name="Picture 5">
            <a:extLst>
              <a:ext uri="{FF2B5EF4-FFF2-40B4-BE49-F238E27FC236}">
                <a16:creationId xmlns:a16="http://schemas.microsoft.com/office/drawing/2014/main" id="{74C22885-9F6B-5B40-8AC1-32447D3EE66D}"/>
              </a:ext>
            </a:extLst>
          </p:cNvPr>
          <p:cNvPicPr>
            <a:picLocks noChangeAspect="1"/>
          </p:cNvPicPr>
          <p:nvPr/>
        </p:nvPicPr>
        <p:blipFill>
          <a:blip r:embed="rId3"/>
          <a:stretch>
            <a:fillRect/>
          </a:stretch>
        </p:blipFill>
        <p:spPr>
          <a:xfrm>
            <a:off x="7111423" y="1357746"/>
            <a:ext cx="4693228" cy="3754582"/>
          </a:xfrm>
          <a:prstGeom prst="rect">
            <a:avLst/>
          </a:prstGeom>
        </p:spPr>
      </p:pic>
    </p:spTree>
    <p:extLst>
      <p:ext uri="{BB962C8B-B14F-4D97-AF65-F5344CB8AC3E}">
        <p14:creationId xmlns:p14="http://schemas.microsoft.com/office/powerpoint/2010/main" val="3680343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410E12-5856-4E42-BEBA-A2EBCE5763E0}"/>
              </a:ext>
            </a:extLst>
          </p:cNvPr>
          <p:cNvPicPr>
            <a:picLocks noChangeAspect="1"/>
          </p:cNvPicPr>
          <p:nvPr/>
        </p:nvPicPr>
        <p:blipFill>
          <a:blip r:embed="rId2"/>
          <a:stretch>
            <a:fillRect/>
          </a:stretch>
        </p:blipFill>
        <p:spPr>
          <a:xfrm>
            <a:off x="4812145" y="332510"/>
            <a:ext cx="3886200" cy="3108960"/>
          </a:xfrm>
          <a:prstGeom prst="rect">
            <a:avLst/>
          </a:prstGeom>
        </p:spPr>
      </p:pic>
      <p:pic>
        <p:nvPicPr>
          <p:cNvPr id="14" name="Picture 13">
            <a:extLst>
              <a:ext uri="{FF2B5EF4-FFF2-40B4-BE49-F238E27FC236}">
                <a16:creationId xmlns:a16="http://schemas.microsoft.com/office/drawing/2014/main" id="{A5495761-5CA2-8F4E-BCE8-0C0F2A26E12E}"/>
              </a:ext>
            </a:extLst>
          </p:cNvPr>
          <p:cNvPicPr>
            <a:picLocks noChangeAspect="1"/>
          </p:cNvPicPr>
          <p:nvPr/>
        </p:nvPicPr>
        <p:blipFill>
          <a:blip r:embed="rId3"/>
          <a:stretch>
            <a:fillRect/>
          </a:stretch>
        </p:blipFill>
        <p:spPr>
          <a:xfrm>
            <a:off x="470476" y="304800"/>
            <a:ext cx="3908138" cy="3126510"/>
          </a:xfrm>
          <a:prstGeom prst="rect">
            <a:avLst/>
          </a:prstGeom>
        </p:spPr>
      </p:pic>
      <p:pic>
        <p:nvPicPr>
          <p:cNvPr id="15" name="Picture 14">
            <a:extLst>
              <a:ext uri="{FF2B5EF4-FFF2-40B4-BE49-F238E27FC236}">
                <a16:creationId xmlns:a16="http://schemas.microsoft.com/office/drawing/2014/main" id="{1D3899F5-5BE1-4742-A12C-109B2E39384D}"/>
              </a:ext>
            </a:extLst>
          </p:cNvPr>
          <p:cNvPicPr>
            <a:picLocks noChangeAspect="1"/>
          </p:cNvPicPr>
          <p:nvPr/>
        </p:nvPicPr>
        <p:blipFill>
          <a:blip r:embed="rId4"/>
          <a:stretch>
            <a:fillRect/>
          </a:stretch>
        </p:blipFill>
        <p:spPr>
          <a:xfrm>
            <a:off x="452581" y="3702394"/>
            <a:ext cx="3886200" cy="3108960"/>
          </a:xfrm>
          <a:prstGeom prst="rect">
            <a:avLst/>
          </a:prstGeom>
        </p:spPr>
      </p:pic>
      <p:pic>
        <p:nvPicPr>
          <p:cNvPr id="17" name="Picture 16">
            <a:extLst>
              <a:ext uri="{FF2B5EF4-FFF2-40B4-BE49-F238E27FC236}">
                <a16:creationId xmlns:a16="http://schemas.microsoft.com/office/drawing/2014/main" id="{4CAEAA5A-C187-CB4A-8262-334DE450CAFF}"/>
              </a:ext>
            </a:extLst>
          </p:cNvPr>
          <p:cNvPicPr>
            <a:picLocks noChangeAspect="1"/>
          </p:cNvPicPr>
          <p:nvPr/>
        </p:nvPicPr>
        <p:blipFill>
          <a:blip r:embed="rId5"/>
          <a:stretch>
            <a:fillRect/>
          </a:stretch>
        </p:blipFill>
        <p:spPr>
          <a:xfrm>
            <a:off x="4793095" y="3685306"/>
            <a:ext cx="3886200" cy="3108960"/>
          </a:xfrm>
          <a:prstGeom prst="rect">
            <a:avLst/>
          </a:prstGeom>
        </p:spPr>
      </p:pic>
      <p:sp>
        <p:nvSpPr>
          <p:cNvPr id="18" name="Rectangle 17">
            <a:extLst>
              <a:ext uri="{FF2B5EF4-FFF2-40B4-BE49-F238E27FC236}">
                <a16:creationId xmlns:a16="http://schemas.microsoft.com/office/drawing/2014/main" id="{A3A902C1-E6B1-5849-A5E8-100C149D2BA2}"/>
              </a:ext>
            </a:extLst>
          </p:cNvPr>
          <p:cNvSpPr/>
          <p:nvPr/>
        </p:nvSpPr>
        <p:spPr>
          <a:xfrm>
            <a:off x="8672858" y="5267097"/>
            <a:ext cx="3684535" cy="646331"/>
          </a:xfrm>
          <a:prstGeom prst="rect">
            <a:avLst/>
          </a:prstGeom>
        </p:spPr>
        <p:txBody>
          <a:bodyPr wrap="none">
            <a:spAutoFit/>
          </a:bodyPr>
          <a:lstStyle/>
          <a:p>
            <a:r>
              <a:rPr lang="en-US" dirty="0"/>
              <a:t>TOA (MJD) 58186.821751361541342 </a:t>
            </a:r>
          </a:p>
          <a:p>
            <a:r>
              <a:rPr lang="en-US" dirty="0"/>
              <a:t>Error (microsec) 0.029</a:t>
            </a:r>
          </a:p>
        </p:txBody>
      </p:sp>
      <p:sp>
        <p:nvSpPr>
          <p:cNvPr id="19" name="TextBox 18">
            <a:extLst>
              <a:ext uri="{FF2B5EF4-FFF2-40B4-BE49-F238E27FC236}">
                <a16:creationId xmlns:a16="http://schemas.microsoft.com/office/drawing/2014/main" id="{25345D22-8DBD-C841-9A23-81552FAE4D17}"/>
              </a:ext>
            </a:extLst>
          </p:cNvPr>
          <p:cNvSpPr txBox="1"/>
          <p:nvPr/>
        </p:nvSpPr>
        <p:spPr>
          <a:xfrm>
            <a:off x="8977745" y="2068946"/>
            <a:ext cx="2992582" cy="923330"/>
          </a:xfrm>
          <a:prstGeom prst="rect">
            <a:avLst/>
          </a:prstGeom>
          <a:noFill/>
        </p:spPr>
        <p:txBody>
          <a:bodyPr wrap="square" rtlCol="0">
            <a:spAutoFit/>
          </a:bodyPr>
          <a:lstStyle/>
          <a:p>
            <a:r>
              <a:rPr lang="en-US" dirty="0"/>
              <a:t>Example:  </a:t>
            </a:r>
          </a:p>
          <a:p>
            <a:r>
              <a:rPr lang="en-US" dirty="0"/>
              <a:t>2018 Parkes observation of PSR J1909-3744</a:t>
            </a:r>
          </a:p>
        </p:txBody>
      </p:sp>
      <p:sp>
        <p:nvSpPr>
          <p:cNvPr id="20" name="TextBox 19">
            <a:extLst>
              <a:ext uri="{FF2B5EF4-FFF2-40B4-BE49-F238E27FC236}">
                <a16:creationId xmlns:a16="http://schemas.microsoft.com/office/drawing/2014/main" id="{5F213E6A-D84C-7643-BE70-62F092362142}"/>
              </a:ext>
            </a:extLst>
          </p:cNvPr>
          <p:cNvSpPr txBox="1"/>
          <p:nvPr/>
        </p:nvSpPr>
        <p:spPr>
          <a:xfrm>
            <a:off x="1634836" y="-9236"/>
            <a:ext cx="1327864" cy="369332"/>
          </a:xfrm>
          <a:prstGeom prst="rect">
            <a:avLst/>
          </a:prstGeom>
          <a:noFill/>
        </p:spPr>
        <p:txBody>
          <a:bodyPr wrap="none" rtlCol="0">
            <a:spAutoFit/>
          </a:bodyPr>
          <a:lstStyle/>
          <a:p>
            <a:r>
              <a:rPr lang="en-US" dirty="0"/>
              <a:t>Observation</a:t>
            </a:r>
          </a:p>
        </p:txBody>
      </p:sp>
      <p:sp>
        <p:nvSpPr>
          <p:cNvPr id="21" name="TextBox 20">
            <a:extLst>
              <a:ext uri="{FF2B5EF4-FFF2-40B4-BE49-F238E27FC236}">
                <a16:creationId xmlns:a16="http://schemas.microsoft.com/office/drawing/2014/main" id="{AB552DFE-B02A-9D4A-B969-0BA8D3227B1F}"/>
              </a:ext>
            </a:extLst>
          </p:cNvPr>
          <p:cNvSpPr txBox="1"/>
          <p:nvPr/>
        </p:nvSpPr>
        <p:spPr>
          <a:xfrm>
            <a:off x="5195454" y="-9236"/>
            <a:ext cx="2962927" cy="369332"/>
          </a:xfrm>
          <a:prstGeom prst="rect">
            <a:avLst/>
          </a:prstGeom>
          <a:noFill/>
        </p:spPr>
        <p:txBody>
          <a:bodyPr wrap="none" rtlCol="0">
            <a:spAutoFit/>
          </a:bodyPr>
          <a:lstStyle/>
          <a:p>
            <a:r>
              <a:rPr lang="en-US" dirty="0"/>
              <a:t>Time and frequency averaged</a:t>
            </a:r>
          </a:p>
        </p:txBody>
      </p:sp>
      <p:sp>
        <p:nvSpPr>
          <p:cNvPr id="22" name="TextBox 21">
            <a:extLst>
              <a:ext uri="{FF2B5EF4-FFF2-40B4-BE49-F238E27FC236}">
                <a16:creationId xmlns:a16="http://schemas.microsoft.com/office/drawing/2014/main" id="{7C2C92AD-9799-674E-BF78-BE741166EF0E}"/>
              </a:ext>
            </a:extLst>
          </p:cNvPr>
          <p:cNvSpPr txBox="1"/>
          <p:nvPr/>
        </p:nvSpPr>
        <p:spPr>
          <a:xfrm>
            <a:off x="1574800" y="3366655"/>
            <a:ext cx="1049198" cy="369332"/>
          </a:xfrm>
          <a:prstGeom prst="rect">
            <a:avLst/>
          </a:prstGeom>
          <a:noFill/>
        </p:spPr>
        <p:txBody>
          <a:bodyPr wrap="none" rtlCol="0">
            <a:spAutoFit/>
          </a:bodyPr>
          <a:lstStyle/>
          <a:p>
            <a:r>
              <a:rPr lang="en-US" dirty="0"/>
              <a:t>Template</a:t>
            </a:r>
          </a:p>
        </p:txBody>
      </p:sp>
      <p:sp>
        <p:nvSpPr>
          <p:cNvPr id="23" name="TextBox 22">
            <a:extLst>
              <a:ext uri="{FF2B5EF4-FFF2-40B4-BE49-F238E27FC236}">
                <a16:creationId xmlns:a16="http://schemas.microsoft.com/office/drawing/2014/main" id="{93B03A4E-9C3D-7F41-AB09-F3CB4468ADE5}"/>
              </a:ext>
            </a:extLst>
          </p:cNvPr>
          <p:cNvSpPr txBox="1"/>
          <p:nvPr/>
        </p:nvSpPr>
        <p:spPr>
          <a:xfrm>
            <a:off x="8876144" y="3851565"/>
            <a:ext cx="3315856" cy="646331"/>
          </a:xfrm>
          <a:prstGeom prst="rect">
            <a:avLst/>
          </a:prstGeom>
          <a:noFill/>
        </p:spPr>
        <p:txBody>
          <a:bodyPr wrap="square" rtlCol="0">
            <a:spAutoFit/>
          </a:bodyPr>
          <a:lstStyle/>
          <a:p>
            <a:r>
              <a:rPr lang="en-US" dirty="0"/>
              <a:t>Difference between observation and template</a:t>
            </a:r>
          </a:p>
        </p:txBody>
      </p:sp>
    </p:spTree>
    <p:extLst>
      <p:ext uri="{BB962C8B-B14F-4D97-AF65-F5344CB8AC3E}">
        <p14:creationId xmlns:p14="http://schemas.microsoft.com/office/powerpoint/2010/main" val="285421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noFill/>
          <a:ln/>
        </p:spPr>
        <p:txBody>
          <a:bodyPr/>
          <a:lstStyle/>
          <a:p>
            <a:r>
              <a:rPr lang="en-US" dirty="0"/>
              <a:t>Contributions to Pulsar Arrival Times</a:t>
            </a:r>
          </a:p>
        </p:txBody>
      </p:sp>
      <p:sp>
        <p:nvSpPr>
          <p:cNvPr id="190467" name="Rectangle 3"/>
          <p:cNvSpPr>
            <a:spLocks noGrp="1" noChangeArrowheads="1"/>
          </p:cNvSpPr>
          <p:nvPr>
            <p:ph type="body" idx="1"/>
          </p:nvPr>
        </p:nvSpPr>
        <p:spPr>
          <a:xfrm>
            <a:off x="665018" y="1685924"/>
            <a:ext cx="4863451" cy="4427983"/>
          </a:xfrm>
          <a:noFill/>
          <a:ln/>
        </p:spPr>
        <p:txBody>
          <a:bodyPr>
            <a:normAutofit/>
          </a:bodyPr>
          <a:lstStyle/>
          <a:p>
            <a:pPr>
              <a:lnSpc>
                <a:spcPct val="90000"/>
              </a:lnSpc>
            </a:pPr>
            <a:r>
              <a:rPr lang="en-US" sz="1600" b="1" dirty="0"/>
              <a:t>Light travels 30cm in 1 ns</a:t>
            </a:r>
          </a:p>
          <a:p>
            <a:pPr>
              <a:lnSpc>
                <a:spcPct val="90000"/>
              </a:lnSpc>
            </a:pPr>
            <a:r>
              <a:rPr lang="en-US" sz="1600" dirty="0"/>
              <a:t>Pulsar spin down</a:t>
            </a:r>
          </a:p>
          <a:p>
            <a:pPr>
              <a:lnSpc>
                <a:spcPct val="90000"/>
              </a:lnSpc>
            </a:pPr>
            <a:r>
              <a:rPr lang="en-US" sz="1600" dirty="0"/>
              <a:t>Intrinsic variation in shape  and/or phase of emitted pulse</a:t>
            </a:r>
            <a:endParaRPr lang="en-US" sz="900" dirty="0"/>
          </a:p>
          <a:p>
            <a:pPr>
              <a:lnSpc>
                <a:spcPct val="90000"/>
              </a:lnSpc>
            </a:pPr>
            <a:r>
              <a:rPr lang="en-US" sz="1600" b="1" i="1" dirty="0">
                <a:solidFill>
                  <a:schemeClr val="hlink"/>
                </a:solidFill>
              </a:rPr>
              <a:t>Reflex motion from companions.</a:t>
            </a:r>
          </a:p>
          <a:p>
            <a:pPr>
              <a:lnSpc>
                <a:spcPct val="90000"/>
              </a:lnSpc>
            </a:pPr>
            <a:r>
              <a:rPr lang="en-US" sz="1600" dirty="0"/>
              <a:t>Pulsar position, proper motion, distance </a:t>
            </a:r>
          </a:p>
          <a:p>
            <a:pPr>
              <a:lnSpc>
                <a:spcPct val="90000"/>
              </a:lnSpc>
            </a:pPr>
            <a:r>
              <a:rPr lang="en-US" sz="1600" b="1" i="1" dirty="0">
                <a:solidFill>
                  <a:schemeClr val="hlink"/>
                </a:solidFill>
              </a:rPr>
              <a:t>Stochastic </a:t>
            </a:r>
            <a:r>
              <a:rPr lang="en-US" sz="1600" b="1" i="1" dirty="0" err="1">
                <a:solidFill>
                  <a:schemeClr val="hlink"/>
                </a:solidFill>
              </a:rPr>
              <a:t>spindown</a:t>
            </a:r>
            <a:r>
              <a:rPr lang="en-US" sz="1600" b="1" i="1" dirty="0">
                <a:solidFill>
                  <a:schemeClr val="hlink"/>
                </a:solidFill>
              </a:rPr>
              <a:t> variations</a:t>
            </a:r>
          </a:p>
          <a:p>
            <a:pPr>
              <a:lnSpc>
                <a:spcPct val="90000"/>
              </a:lnSpc>
            </a:pPr>
            <a:r>
              <a:rPr lang="en-US" sz="1600" b="1" i="1" dirty="0">
                <a:solidFill>
                  <a:schemeClr val="hlink"/>
                </a:solidFill>
              </a:rPr>
              <a:t>Gravitational Waves</a:t>
            </a:r>
          </a:p>
          <a:p>
            <a:pPr>
              <a:lnSpc>
                <a:spcPct val="90000"/>
              </a:lnSpc>
            </a:pPr>
            <a:r>
              <a:rPr lang="en-US" sz="1600" b="1" i="1" dirty="0">
                <a:solidFill>
                  <a:schemeClr val="hlink"/>
                </a:solidFill>
              </a:rPr>
              <a:t>Warm electrons in the ISM</a:t>
            </a:r>
          </a:p>
          <a:p>
            <a:pPr>
              <a:lnSpc>
                <a:spcPct val="90000"/>
              </a:lnSpc>
            </a:pPr>
            <a:r>
              <a:rPr lang="en-US" sz="1600" dirty="0"/>
              <a:t>Solar system</a:t>
            </a:r>
          </a:p>
          <a:p>
            <a:pPr lvl="1">
              <a:lnSpc>
                <a:spcPct val="90000"/>
              </a:lnSpc>
            </a:pPr>
            <a:endParaRPr lang="en-US" sz="1600" dirty="0">
              <a:solidFill>
                <a:schemeClr val="accent1"/>
              </a:solidFill>
            </a:endParaRPr>
          </a:p>
        </p:txBody>
      </p:sp>
      <p:sp>
        <p:nvSpPr>
          <p:cNvPr id="190468" name="Line 4"/>
          <p:cNvSpPr>
            <a:spLocks noChangeShapeType="1"/>
          </p:cNvSpPr>
          <p:nvPr/>
        </p:nvSpPr>
        <p:spPr bwMode="auto">
          <a:xfrm>
            <a:off x="5648325" y="1685925"/>
            <a:ext cx="0" cy="46482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0469" name="Text Box 5"/>
          <p:cNvSpPr txBox="1">
            <a:spLocks noChangeArrowheads="1"/>
          </p:cNvSpPr>
          <p:nvPr/>
        </p:nvSpPr>
        <p:spPr bwMode="auto">
          <a:xfrm>
            <a:off x="5257801" y="1190625"/>
            <a:ext cx="75854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Pulsar</a:t>
            </a:r>
          </a:p>
        </p:txBody>
      </p:sp>
      <p:sp>
        <p:nvSpPr>
          <p:cNvPr id="190470" name="Text Box 6"/>
          <p:cNvSpPr txBox="1">
            <a:spLocks noChangeArrowheads="1"/>
          </p:cNvSpPr>
          <p:nvPr/>
        </p:nvSpPr>
        <p:spPr bwMode="auto">
          <a:xfrm>
            <a:off x="5238751" y="6324600"/>
            <a:ext cx="6825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Earth</a:t>
            </a:r>
          </a:p>
        </p:txBody>
      </p:sp>
      <p:pic>
        <p:nvPicPr>
          <p:cNvPr id="190471" name="Picture 8"/>
          <p:cNvPicPr>
            <a:picLocks noChangeAspect="1"/>
          </p:cNvPicPr>
          <p:nvPr/>
        </p:nvPicPr>
        <p:blipFill>
          <a:blip r:embed="rId2">
            <a:extLst>
              <a:ext uri="{28A0092B-C50C-407E-A947-70E740481C1C}">
                <a14:useLocalDpi xmlns:a14="http://schemas.microsoft.com/office/drawing/2010/main" val="0"/>
              </a:ext>
            </a:extLst>
          </a:blip>
          <a:srcRect b="20895"/>
          <a:stretch>
            <a:fillRect/>
          </a:stretch>
        </p:blipFill>
        <p:spPr bwMode="auto">
          <a:xfrm>
            <a:off x="8621714" y="4068763"/>
            <a:ext cx="2046287"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2" name="Picture 4" descr="cy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39777"/>
            <a:ext cx="2286000" cy="1657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3" name="Picture 17" descr="1534nu~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857" y="4101877"/>
            <a:ext cx="2092325" cy="213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4" name="Picture 2" descr="NStar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346312"/>
            <a:ext cx="1023938" cy="115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5" name="Picture 20" descr="1740PULS"/>
          <p:cNvPicPr>
            <a:picLocks noChangeAspect="1" noChangeArrowheads="1"/>
          </p:cNvPicPr>
          <p:nvPr/>
        </p:nvPicPr>
        <p:blipFill>
          <a:blip r:embed="rId6">
            <a:extLst>
              <a:ext uri="{28A0092B-C50C-407E-A947-70E740481C1C}">
                <a14:useLocalDpi xmlns:a14="http://schemas.microsoft.com/office/drawing/2010/main" val="0"/>
              </a:ext>
            </a:extLst>
          </a:blip>
          <a:srcRect l="3453" t="11760" r="48201" b="20203"/>
          <a:stretch>
            <a:fillRect/>
          </a:stretch>
        </p:blipFill>
        <p:spPr bwMode="auto">
          <a:xfrm>
            <a:off x="9121776" y="1104900"/>
            <a:ext cx="1546225"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0476" name="Picture 9" descr="obliqu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7339" y="6259513"/>
            <a:ext cx="3398837"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70547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92F9-D271-F540-A8F5-FD17F743CB9D}"/>
              </a:ext>
            </a:extLst>
          </p:cNvPr>
          <p:cNvSpPr>
            <a:spLocks noGrp="1"/>
          </p:cNvSpPr>
          <p:nvPr>
            <p:ph type="title"/>
          </p:nvPr>
        </p:nvSpPr>
        <p:spPr/>
        <p:txBody>
          <a:bodyPr/>
          <a:lstStyle/>
          <a:p>
            <a:r>
              <a:rPr lang="en-US" dirty="0"/>
              <a:t>Timing model</a:t>
            </a:r>
          </a:p>
        </p:txBody>
      </p:sp>
      <p:sp>
        <p:nvSpPr>
          <p:cNvPr id="3" name="Content Placeholder 2">
            <a:extLst>
              <a:ext uri="{FF2B5EF4-FFF2-40B4-BE49-F238E27FC236}">
                <a16:creationId xmlns:a16="http://schemas.microsoft.com/office/drawing/2014/main" id="{F798FC94-3CE8-AB4B-AC16-35235B53EE05}"/>
              </a:ext>
            </a:extLst>
          </p:cNvPr>
          <p:cNvSpPr>
            <a:spLocks noGrp="1"/>
          </p:cNvSpPr>
          <p:nvPr>
            <p:ph idx="1"/>
          </p:nvPr>
        </p:nvSpPr>
        <p:spPr/>
        <p:txBody>
          <a:bodyPr/>
          <a:lstStyle/>
          <a:p>
            <a:r>
              <a:rPr lang="en-US" dirty="0"/>
              <a:t>After we discover a pulsar we build up a pulsar timing model</a:t>
            </a:r>
          </a:p>
          <a:p>
            <a:r>
              <a:rPr lang="en-US" dirty="0"/>
              <a:t>To test the model we form </a:t>
            </a:r>
            <a:r>
              <a:rPr lang="en-US" b="1" dirty="0"/>
              <a:t>timing residuals</a:t>
            </a:r>
            <a:r>
              <a:rPr lang="en-US" dirty="0"/>
              <a:t>, by comparing the measured arrival time to a model</a:t>
            </a:r>
          </a:p>
          <a:p>
            <a:pPr lvl="1"/>
            <a:r>
              <a:rPr lang="en-US" dirty="0"/>
              <a:t>Unmodelled or inaccurate parameters in the model lead to structure or excess noise in residuals</a:t>
            </a:r>
          </a:p>
          <a:p>
            <a:pPr lvl="1"/>
            <a:endParaRPr lang="en-US" dirty="0"/>
          </a:p>
          <a:p>
            <a:r>
              <a:rPr lang="en-US" dirty="0"/>
              <a:t>Need to transform arrival times to inertial reference reference frame</a:t>
            </a:r>
          </a:p>
          <a:p>
            <a:endParaRPr lang="en-US" dirty="0"/>
          </a:p>
          <a:p>
            <a:r>
              <a:rPr lang="en-US" dirty="0" err="1"/>
              <a:t>t</a:t>
            </a:r>
            <a:r>
              <a:rPr lang="en-US" baseline="-25000" dirty="0" err="1"/>
              <a:t>SSB</a:t>
            </a:r>
            <a:r>
              <a:rPr lang="en-US" dirty="0"/>
              <a:t> = </a:t>
            </a:r>
            <a:r>
              <a:rPr lang="en-US" dirty="0" err="1"/>
              <a:t>t</a:t>
            </a:r>
            <a:r>
              <a:rPr lang="en-US" baseline="-25000" dirty="0" err="1"/>
              <a:t>topo</a:t>
            </a:r>
            <a:r>
              <a:rPr lang="en-US" dirty="0"/>
              <a:t> - </a:t>
            </a:r>
            <a:r>
              <a:rPr lang="en-US" dirty="0" err="1"/>
              <a:t>t</a:t>
            </a:r>
            <a:r>
              <a:rPr lang="en-US" baseline="-25000" dirty="0" err="1"/>
              <a:t>corr</a:t>
            </a:r>
            <a:r>
              <a:rPr lang="en-US" dirty="0"/>
              <a:t> – ΔDM/f</a:t>
            </a:r>
            <a:r>
              <a:rPr lang="en-US" i="1" baseline="30000" dirty="0"/>
              <a:t>-</a:t>
            </a:r>
            <a:r>
              <a:rPr lang="en-US" baseline="30000" dirty="0"/>
              <a:t>2</a:t>
            </a:r>
            <a:r>
              <a:rPr lang="en-US" dirty="0"/>
              <a:t> - </a:t>
            </a:r>
            <a:r>
              <a:rPr lang="en-US" dirty="0">
                <a:solidFill>
                  <a:srgbClr val="FF0000"/>
                </a:solidFill>
              </a:rPr>
              <a:t>Δ</a:t>
            </a:r>
            <a:r>
              <a:rPr lang="en-US" baseline="-25000" dirty="0">
                <a:solidFill>
                  <a:srgbClr val="FF0000"/>
                </a:solidFill>
              </a:rPr>
              <a:t>R⨀</a:t>
            </a:r>
            <a:r>
              <a:rPr lang="en-US" dirty="0">
                <a:solidFill>
                  <a:srgbClr val="FF0000"/>
                </a:solidFill>
              </a:rPr>
              <a:t> - Δ</a:t>
            </a:r>
            <a:r>
              <a:rPr lang="en-US" baseline="-25000" dirty="0">
                <a:solidFill>
                  <a:srgbClr val="FF0000"/>
                </a:solidFill>
              </a:rPr>
              <a:t>S⨀</a:t>
            </a:r>
            <a:r>
              <a:rPr lang="en-US" dirty="0">
                <a:solidFill>
                  <a:srgbClr val="FF0000"/>
                </a:solidFill>
              </a:rPr>
              <a:t> - Δ</a:t>
            </a:r>
            <a:r>
              <a:rPr lang="en-US" baseline="-25000" dirty="0">
                <a:solidFill>
                  <a:srgbClr val="FF0000"/>
                </a:solidFill>
              </a:rPr>
              <a:t>E⨀</a:t>
            </a:r>
            <a:r>
              <a:rPr lang="en-US" dirty="0">
                <a:solidFill>
                  <a:schemeClr val="accent1"/>
                </a:solidFill>
              </a:rPr>
              <a:t>- Δ</a:t>
            </a:r>
            <a:r>
              <a:rPr lang="en-US" baseline="-25000" dirty="0">
                <a:solidFill>
                  <a:schemeClr val="accent1"/>
                </a:solidFill>
              </a:rPr>
              <a:t>P⨀</a:t>
            </a:r>
            <a:r>
              <a:rPr lang="en-US" dirty="0">
                <a:solidFill>
                  <a:schemeClr val="accent1"/>
                </a:solidFill>
              </a:rPr>
              <a:t> - Δ</a:t>
            </a:r>
            <a:r>
              <a:rPr lang="en-US" baseline="-25000" dirty="0">
                <a:solidFill>
                  <a:schemeClr val="accent1"/>
                </a:solidFill>
              </a:rPr>
              <a:t>P⨀</a:t>
            </a:r>
            <a:r>
              <a:rPr lang="en-US" dirty="0">
                <a:solidFill>
                  <a:schemeClr val="accent1"/>
                </a:solidFill>
              </a:rPr>
              <a:t> - Δ</a:t>
            </a:r>
            <a:r>
              <a:rPr lang="en-US" baseline="-25000" dirty="0">
                <a:solidFill>
                  <a:schemeClr val="accent1"/>
                </a:solidFill>
              </a:rPr>
              <a:t>P⨀</a:t>
            </a:r>
            <a:r>
              <a:rPr lang="en-US" dirty="0">
                <a:solidFill>
                  <a:schemeClr val="accent1"/>
                </a:solidFill>
              </a:rPr>
              <a:t> </a:t>
            </a:r>
          </a:p>
          <a:p>
            <a:endParaRPr lang="en-US" dirty="0"/>
          </a:p>
        </p:txBody>
      </p:sp>
      <p:sp>
        <p:nvSpPr>
          <p:cNvPr id="4" name="TextBox 3">
            <a:extLst>
              <a:ext uri="{FF2B5EF4-FFF2-40B4-BE49-F238E27FC236}">
                <a16:creationId xmlns:a16="http://schemas.microsoft.com/office/drawing/2014/main" id="{C8D9D904-E7AB-E24F-BA35-56BC5B8EEBDC}"/>
              </a:ext>
            </a:extLst>
          </p:cNvPr>
          <p:cNvSpPr txBox="1"/>
          <p:nvPr/>
        </p:nvSpPr>
        <p:spPr>
          <a:xfrm>
            <a:off x="5015345" y="5971309"/>
            <a:ext cx="1954959" cy="369332"/>
          </a:xfrm>
          <a:prstGeom prst="rect">
            <a:avLst/>
          </a:prstGeom>
          <a:noFill/>
        </p:spPr>
        <p:txBody>
          <a:bodyPr wrap="none" rtlCol="0">
            <a:spAutoFit/>
          </a:bodyPr>
          <a:lstStyle/>
          <a:p>
            <a:r>
              <a:rPr lang="en-US" dirty="0">
                <a:solidFill>
                  <a:srgbClr val="FF0000"/>
                </a:solidFill>
              </a:rPr>
              <a:t>Solar-system terms</a:t>
            </a:r>
          </a:p>
        </p:txBody>
      </p:sp>
      <p:sp>
        <p:nvSpPr>
          <p:cNvPr id="5" name="Rectangle 4">
            <a:extLst>
              <a:ext uri="{FF2B5EF4-FFF2-40B4-BE49-F238E27FC236}">
                <a16:creationId xmlns:a16="http://schemas.microsoft.com/office/drawing/2014/main" id="{26F585BB-3215-A84F-8535-AA406091C307}"/>
              </a:ext>
            </a:extLst>
          </p:cNvPr>
          <p:cNvSpPr/>
          <p:nvPr/>
        </p:nvSpPr>
        <p:spPr>
          <a:xfrm>
            <a:off x="7467600" y="5943600"/>
            <a:ext cx="2012026" cy="369332"/>
          </a:xfrm>
          <a:prstGeom prst="rect">
            <a:avLst/>
          </a:prstGeom>
        </p:spPr>
        <p:txBody>
          <a:bodyPr wrap="none">
            <a:spAutoFit/>
          </a:bodyPr>
          <a:lstStyle/>
          <a:p>
            <a:r>
              <a:rPr lang="en-US" dirty="0">
                <a:solidFill>
                  <a:schemeClr val="accent1"/>
                </a:solidFill>
              </a:rPr>
              <a:t>Pulsar-binary terms</a:t>
            </a:r>
          </a:p>
        </p:txBody>
      </p:sp>
      <p:sp>
        <p:nvSpPr>
          <p:cNvPr id="6" name="TextBox 5">
            <a:extLst>
              <a:ext uri="{FF2B5EF4-FFF2-40B4-BE49-F238E27FC236}">
                <a16:creationId xmlns:a16="http://schemas.microsoft.com/office/drawing/2014/main" id="{8CF01AB2-F6E0-5743-A98A-257678346F11}"/>
              </a:ext>
            </a:extLst>
          </p:cNvPr>
          <p:cNvSpPr txBox="1"/>
          <p:nvPr/>
        </p:nvSpPr>
        <p:spPr>
          <a:xfrm>
            <a:off x="3657600" y="5867400"/>
            <a:ext cx="1316183" cy="646331"/>
          </a:xfrm>
          <a:prstGeom prst="rect">
            <a:avLst/>
          </a:prstGeom>
          <a:noFill/>
        </p:spPr>
        <p:txBody>
          <a:bodyPr wrap="square" rtlCol="0">
            <a:spAutoFit/>
          </a:bodyPr>
          <a:lstStyle/>
          <a:p>
            <a:r>
              <a:rPr lang="en-US" dirty="0"/>
              <a:t>Dispersive delay</a:t>
            </a:r>
          </a:p>
        </p:txBody>
      </p:sp>
      <p:sp>
        <p:nvSpPr>
          <p:cNvPr id="7" name="TextBox 6">
            <a:extLst>
              <a:ext uri="{FF2B5EF4-FFF2-40B4-BE49-F238E27FC236}">
                <a16:creationId xmlns:a16="http://schemas.microsoft.com/office/drawing/2014/main" id="{E01E577F-1AD1-804F-BAB2-364DC81C8B01}"/>
              </a:ext>
            </a:extLst>
          </p:cNvPr>
          <p:cNvSpPr txBox="1"/>
          <p:nvPr/>
        </p:nvSpPr>
        <p:spPr>
          <a:xfrm>
            <a:off x="2667000" y="5867400"/>
            <a:ext cx="1316183" cy="646331"/>
          </a:xfrm>
          <a:prstGeom prst="rect">
            <a:avLst/>
          </a:prstGeom>
          <a:noFill/>
        </p:spPr>
        <p:txBody>
          <a:bodyPr wrap="square" rtlCol="0">
            <a:spAutoFit/>
          </a:bodyPr>
          <a:lstStyle/>
          <a:p>
            <a:r>
              <a:rPr lang="en-US" dirty="0"/>
              <a:t>Clock correction</a:t>
            </a:r>
          </a:p>
        </p:txBody>
      </p:sp>
      <p:sp>
        <p:nvSpPr>
          <p:cNvPr id="8" name="TextBox 7">
            <a:extLst>
              <a:ext uri="{FF2B5EF4-FFF2-40B4-BE49-F238E27FC236}">
                <a16:creationId xmlns:a16="http://schemas.microsoft.com/office/drawing/2014/main" id="{805D8045-515D-4049-A7A4-BF23F80FCF43}"/>
              </a:ext>
            </a:extLst>
          </p:cNvPr>
          <p:cNvSpPr txBox="1"/>
          <p:nvPr/>
        </p:nvSpPr>
        <p:spPr>
          <a:xfrm>
            <a:off x="1828800" y="4800600"/>
            <a:ext cx="1731820" cy="646331"/>
          </a:xfrm>
          <a:prstGeom prst="rect">
            <a:avLst/>
          </a:prstGeom>
          <a:noFill/>
        </p:spPr>
        <p:txBody>
          <a:bodyPr wrap="square" rtlCol="0">
            <a:spAutoFit/>
          </a:bodyPr>
          <a:lstStyle/>
          <a:p>
            <a:r>
              <a:rPr lang="en-US" dirty="0"/>
              <a:t>Measured arrival time</a:t>
            </a:r>
          </a:p>
        </p:txBody>
      </p:sp>
      <p:sp>
        <p:nvSpPr>
          <p:cNvPr id="9" name="TextBox 8">
            <a:extLst>
              <a:ext uri="{FF2B5EF4-FFF2-40B4-BE49-F238E27FC236}">
                <a16:creationId xmlns:a16="http://schemas.microsoft.com/office/drawing/2014/main" id="{FC314B09-DE83-EC45-B125-442C06AA0111}"/>
              </a:ext>
            </a:extLst>
          </p:cNvPr>
          <p:cNvSpPr txBox="1"/>
          <p:nvPr/>
        </p:nvSpPr>
        <p:spPr>
          <a:xfrm>
            <a:off x="7620000" y="6488668"/>
            <a:ext cx="1983428" cy="369332"/>
          </a:xfrm>
          <a:prstGeom prst="rect">
            <a:avLst/>
          </a:prstGeom>
          <a:noFill/>
        </p:spPr>
        <p:txBody>
          <a:bodyPr wrap="none" rtlCol="0">
            <a:spAutoFit/>
          </a:bodyPr>
          <a:lstStyle/>
          <a:p>
            <a:r>
              <a:rPr lang="en-US" dirty="0"/>
              <a:t>See Federico’s talk!</a:t>
            </a:r>
          </a:p>
        </p:txBody>
      </p:sp>
    </p:spTree>
    <p:extLst>
      <p:ext uri="{BB962C8B-B14F-4D97-AF65-F5344CB8AC3E}">
        <p14:creationId xmlns:p14="http://schemas.microsoft.com/office/powerpoint/2010/main" val="2163359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12112</TotalTime>
  <Words>3228</Words>
  <Application>Microsoft Macintosh PowerPoint</Application>
  <PresentationFormat>Widescreen</PresentationFormat>
  <Paragraphs>568</Paragraphs>
  <Slides>57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Calibri Light</vt:lpstr>
      <vt:lpstr>Cambria Math</vt:lpstr>
      <vt:lpstr>Courier</vt:lpstr>
      <vt:lpstr>Times New Roman</vt:lpstr>
      <vt:lpstr>Wingdings</vt:lpstr>
      <vt:lpstr>Office Theme</vt:lpstr>
      <vt:lpstr>The art and science of timing pulsars</vt:lpstr>
      <vt:lpstr>Pulsar timing</vt:lpstr>
      <vt:lpstr>Common assumptions in pulsar timing</vt:lpstr>
      <vt:lpstr>Pulsar folding</vt:lpstr>
      <vt:lpstr>Pulsar timing</vt:lpstr>
      <vt:lpstr>Time tagging</vt:lpstr>
      <vt:lpstr>PowerPoint Presentation</vt:lpstr>
      <vt:lpstr>Contributions to Pulsar Arrival Times</vt:lpstr>
      <vt:lpstr>Timing model</vt:lpstr>
      <vt:lpstr>Example: Deterministic contributions</vt:lpstr>
      <vt:lpstr>Example: Deterministic contributions</vt:lpstr>
      <vt:lpstr>Example: Deterministic contributions</vt:lpstr>
      <vt:lpstr>Example: Instrumental offsets</vt:lpstr>
      <vt:lpstr>Rotational irregularities</vt:lpstr>
      <vt:lpstr>Rotational irregularities</vt:lpstr>
      <vt:lpstr>Glitches</vt:lpstr>
      <vt:lpstr>Deterministic vs. Stochastic Process</vt:lpstr>
      <vt:lpstr>Power spectral estimation in one slide</vt:lpstr>
      <vt:lpstr>Classes of stochastic processes</vt:lpstr>
      <vt:lpstr>Pulse jitter</vt:lpstr>
      <vt:lpstr>Pulse jitter</vt:lpstr>
      <vt:lpstr>White noise</vt:lpstr>
      <vt:lpstr>Timing noise/spin noise</vt:lpstr>
      <vt:lpstr>Simulated red noise</vt:lpstr>
      <vt:lpstr>Red noise</vt:lpstr>
      <vt:lpstr>Red noise from the interstellar medium</vt:lpstr>
      <vt:lpstr>Modelling noise</vt:lpstr>
      <vt:lpstr>Signal model for pulsar timing</vt:lpstr>
      <vt:lpstr>Maximum-likelihood methods</vt:lpstr>
      <vt:lpstr>Maximum-likelihood methods</vt:lpstr>
      <vt:lpstr>Introduction to tempo2</vt:lpstr>
      <vt:lpstr>TOA file (“timfile”,  .tim)</vt:lpstr>
      <vt:lpstr>TOA file (“timfile”,  .tim)</vt:lpstr>
      <vt:lpstr>TOA file (“timfile”,  .tim)</vt:lpstr>
      <vt:lpstr>Parameter file (parfile .par)</vt:lpstr>
      <vt:lpstr>Example .par file</vt:lpstr>
      <vt:lpstr>Running tempo2</vt:lpstr>
      <vt:lpstr>PowerPoint Presentation</vt:lpstr>
      <vt:lpstr>PowerPoint Presentation</vt:lpstr>
      <vt:lpstr>PowerPoint Presentation</vt:lpstr>
      <vt:lpstr>PowerPoint Presentation</vt:lpstr>
      <vt:lpstr>PowerPoint Presentation</vt:lpstr>
      <vt:lpstr>PowerPoint Presentation</vt:lpstr>
      <vt:lpstr>Functionality in tempo2/plk </vt:lpstr>
      <vt:lpstr>Strategy 2:  Bayesian analysis</vt:lpstr>
      <vt:lpstr>Strategy 2:  Bayesian analysis</vt:lpstr>
      <vt:lpstr>Calculating p(X|D,M)</vt:lpstr>
      <vt:lpstr>Marginalization </vt:lpstr>
      <vt:lpstr>Marginalization </vt:lpstr>
      <vt:lpstr>Can marginalize numerically after sampling</vt:lpstr>
      <vt:lpstr>The evidence</vt:lpstr>
      <vt:lpstr>Evidence comparison</vt:lpstr>
      <vt:lpstr>Tests for Gaussianity</vt:lpstr>
      <vt:lpstr>Example:  characterizing red noise</vt:lpstr>
      <vt:lpstr>Interpreting results of timing model</vt:lpstr>
      <vt:lpstr>Ryan’s recipe for precision timing</vt:lpstr>
      <vt:lpstr>Why pulsar timing is awesome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PSRCHIVE</dc:title>
  <dc:creator>Microsoft Office User</dc:creator>
  <cp:lastModifiedBy>Ryan Shannon</cp:lastModifiedBy>
  <cp:revision>152</cp:revision>
  <dcterms:created xsi:type="dcterms:W3CDTF">2018-06-12T15:22:14Z</dcterms:created>
  <dcterms:modified xsi:type="dcterms:W3CDTF">2021-09-27T08:52:16Z</dcterms:modified>
</cp:coreProperties>
</file>